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78" r:id="rId3"/>
    <p:sldId id="279" r:id="rId4"/>
    <p:sldId id="298" r:id="rId5"/>
    <p:sldId id="280" r:id="rId6"/>
    <p:sldId id="281" r:id="rId7"/>
    <p:sldId id="282" r:id="rId8"/>
    <p:sldId id="284" r:id="rId9"/>
    <p:sldId id="283" r:id="rId10"/>
    <p:sldId id="285" r:id="rId11"/>
    <p:sldId id="286" r:id="rId12"/>
    <p:sldId id="287" r:id="rId13"/>
    <p:sldId id="288" r:id="rId14"/>
    <p:sldId id="301" r:id="rId15"/>
    <p:sldId id="290" r:id="rId16"/>
    <p:sldId id="299" r:id="rId17"/>
    <p:sldId id="291" r:id="rId18"/>
    <p:sldId id="292" r:id="rId19"/>
    <p:sldId id="293" r:id="rId20"/>
    <p:sldId id="294" r:id="rId21"/>
    <p:sldId id="295" r:id="rId22"/>
    <p:sldId id="300" r:id="rId23"/>
    <p:sldId id="296" r:id="rId24"/>
    <p:sldId id="303" r:id="rId25"/>
    <p:sldId id="297" r:id="rId26"/>
    <p:sldId id="289" r:id="rId27"/>
    <p:sldId id="302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717D11-4017-DEB6-7EB9-A1783FC85E8A}" name="Laura Sperling" initials="LS" userId="S::laura.sperling@zfsl-lv.de::1031f646-9062-4743-a324-2ef810d5def2" providerId="AD"/>
  <p188:author id="{261DA4CA-8D94-9AB1-5E99-87A85975E78D}" name="Lehrer 351555_1" initials="L3" userId="Lehrer 351555_1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29" autoAdjust="0"/>
    <p:restoredTop sz="94620"/>
  </p:normalViewPr>
  <p:slideViewPr>
    <p:cSldViewPr snapToGrid="0">
      <p:cViewPr>
        <p:scale>
          <a:sx n="87" d="100"/>
          <a:sy n="87" d="100"/>
        </p:scale>
        <p:origin x="-115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652A2-7A7D-435D-9702-251B9AB6D6F1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0DBE40-BCDB-4F67-981C-C403CEBDEAEB}">
      <dgm:prSet custT="1"/>
      <dgm:spPr/>
      <dgm:t>
        <a:bodyPr/>
        <a:lstStyle/>
        <a:p>
          <a:r>
            <a:rPr lang="de-DE" sz="2000" b="1" dirty="0"/>
            <a:t>Samstag</a:t>
          </a:r>
        </a:p>
        <a:p>
          <a:r>
            <a:rPr lang="de-DE" sz="2000" b="1" dirty="0"/>
            <a:t>08.02.2025</a:t>
          </a:r>
        </a:p>
        <a:p>
          <a:r>
            <a:rPr lang="de-DE" sz="2000" dirty="0"/>
            <a:t>09.00 – 13.00 Uhr </a:t>
          </a:r>
        </a:p>
        <a:p>
          <a:endParaRPr lang="en-US" sz="2000" dirty="0"/>
        </a:p>
      </dgm:t>
    </dgm:pt>
    <dgm:pt modelId="{14DA2DF9-99D7-4217-B067-FAFE7E635D12}" type="parTrans" cxnId="{896445DA-8363-4307-8534-4E5A6C801989}">
      <dgm:prSet/>
      <dgm:spPr/>
      <dgm:t>
        <a:bodyPr/>
        <a:lstStyle/>
        <a:p>
          <a:endParaRPr lang="en-US"/>
        </a:p>
      </dgm:t>
    </dgm:pt>
    <dgm:pt modelId="{AEF5E075-0732-4365-AB00-6FD0D94C0576}" type="sibTrans" cxnId="{896445DA-8363-4307-8534-4E5A6C801989}">
      <dgm:prSet/>
      <dgm:spPr/>
      <dgm:t>
        <a:bodyPr/>
        <a:lstStyle/>
        <a:p>
          <a:endParaRPr lang="en-US"/>
        </a:p>
      </dgm:t>
    </dgm:pt>
    <dgm:pt modelId="{9449DE8D-3A99-44FA-9E91-7EA3AC3BD0FC}">
      <dgm:prSet custT="1"/>
      <dgm:spPr/>
      <dgm:t>
        <a:bodyPr/>
        <a:lstStyle/>
        <a:p>
          <a:r>
            <a:rPr lang="de-DE" sz="2000" b="1" dirty="0"/>
            <a:t>Dienstag</a:t>
          </a:r>
        </a:p>
        <a:p>
          <a:r>
            <a:rPr lang="de-DE" sz="2000" b="1" dirty="0"/>
            <a:t>10.02.2025</a:t>
          </a:r>
        </a:p>
        <a:p>
          <a:r>
            <a:rPr lang="de-DE" sz="2000" dirty="0"/>
            <a:t>08.00 – 12.00 Uhr </a:t>
          </a:r>
        </a:p>
        <a:p>
          <a:r>
            <a:rPr lang="de-DE" sz="2000" dirty="0"/>
            <a:t>14.00 – 16.00 Uhr</a:t>
          </a:r>
          <a:endParaRPr lang="en-US" sz="2000" dirty="0"/>
        </a:p>
      </dgm:t>
    </dgm:pt>
    <dgm:pt modelId="{AA76F60E-6720-4EB8-B37A-B5351BBC3417}" type="parTrans" cxnId="{F540C485-8AAB-4F5D-8706-D052336D8DC1}">
      <dgm:prSet/>
      <dgm:spPr/>
      <dgm:t>
        <a:bodyPr/>
        <a:lstStyle/>
        <a:p>
          <a:endParaRPr lang="en-US"/>
        </a:p>
      </dgm:t>
    </dgm:pt>
    <dgm:pt modelId="{6C249483-62A6-49A6-ADB9-F117611688A8}" type="sibTrans" cxnId="{F540C485-8AAB-4F5D-8706-D052336D8DC1}">
      <dgm:prSet/>
      <dgm:spPr/>
      <dgm:t>
        <a:bodyPr/>
        <a:lstStyle/>
        <a:p>
          <a:endParaRPr lang="en-US"/>
        </a:p>
      </dgm:t>
    </dgm:pt>
    <dgm:pt modelId="{21D6073C-4693-435A-A56F-B2D682F5955F}">
      <dgm:prSet custT="1"/>
      <dgm:spPr/>
      <dgm:t>
        <a:bodyPr/>
        <a:lstStyle/>
        <a:p>
          <a:r>
            <a:rPr lang="de-DE" sz="2000" b="1" dirty="0"/>
            <a:t>      Mittwoch	</a:t>
          </a:r>
        </a:p>
        <a:p>
          <a:r>
            <a:rPr lang="de-DE" sz="2000" b="1" dirty="0"/>
            <a:t>11.02.2025</a:t>
          </a:r>
        </a:p>
        <a:p>
          <a:r>
            <a:rPr lang="de-DE" sz="2000" dirty="0"/>
            <a:t>08.00 – 12.00 Uhr </a:t>
          </a:r>
        </a:p>
        <a:p>
          <a:r>
            <a:rPr lang="de-DE" sz="2000" dirty="0"/>
            <a:t>14.00 – 16.00 Uhr</a:t>
          </a:r>
          <a:endParaRPr lang="en-US" sz="2000" dirty="0"/>
        </a:p>
      </dgm:t>
    </dgm:pt>
    <dgm:pt modelId="{D2ADBB6E-4601-4AD5-82DF-1BC001E7AAF6}" type="parTrans" cxnId="{D04017CE-1B7F-410A-877E-57AD37737587}">
      <dgm:prSet/>
      <dgm:spPr/>
      <dgm:t>
        <a:bodyPr/>
        <a:lstStyle/>
        <a:p>
          <a:endParaRPr lang="en-US"/>
        </a:p>
      </dgm:t>
    </dgm:pt>
    <dgm:pt modelId="{D31EC352-6DC6-404C-847E-F4218099CE2D}" type="sibTrans" cxnId="{D04017CE-1B7F-410A-877E-57AD37737587}">
      <dgm:prSet/>
      <dgm:spPr/>
      <dgm:t>
        <a:bodyPr/>
        <a:lstStyle/>
        <a:p>
          <a:endParaRPr lang="en-US"/>
        </a:p>
      </dgm:t>
    </dgm:pt>
    <dgm:pt modelId="{913784A1-5825-47E5-854D-A779BFBC9F9C}">
      <dgm:prSet custT="1"/>
      <dgm:spPr/>
      <dgm:t>
        <a:bodyPr/>
        <a:lstStyle/>
        <a:p>
          <a:r>
            <a:rPr lang="de-DE" sz="2000" b="1" dirty="0"/>
            <a:t>Bitte bringen Sie zur Anmeldung mit:</a:t>
          </a:r>
          <a:endParaRPr lang="en-US" sz="2000" dirty="0"/>
        </a:p>
      </dgm:t>
    </dgm:pt>
    <dgm:pt modelId="{7230029E-9D07-446D-8853-07CE4F13EF88}" type="parTrans" cxnId="{9710EDDD-91A6-43FA-B9A9-4BAD78B7FBFD}">
      <dgm:prSet/>
      <dgm:spPr/>
      <dgm:t>
        <a:bodyPr/>
        <a:lstStyle/>
        <a:p>
          <a:endParaRPr lang="en-US"/>
        </a:p>
      </dgm:t>
    </dgm:pt>
    <dgm:pt modelId="{1107B93D-BE93-425E-AD3B-A92822EB68B7}" type="sibTrans" cxnId="{9710EDDD-91A6-43FA-B9A9-4BAD78B7FBFD}">
      <dgm:prSet/>
      <dgm:spPr/>
      <dgm:t>
        <a:bodyPr/>
        <a:lstStyle/>
        <a:p>
          <a:endParaRPr lang="en-US"/>
        </a:p>
      </dgm:t>
    </dgm:pt>
    <dgm:pt modelId="{6023275D-66A3-4055-8E23-9A17D208A773}">
      <dgm:prSet custT="1"/>
      <dgm:spPr/>
      <dgm:t>
        <a:bodyPr/>
        <a:lstStyle/>
        <a:p>
          <a:r>
            <a:rPr lang="de-DE" sz="1300" dirty="0"/>
            <a:t>- </a:t>
          </a:r>
          <a:r>
            <a:rPr lang="de-DE" sz="2000" dirty="0"/>
            <a:t>Anmeldebogen</a:t>
          </a:r>
          <a:endParaRPr lang="en-US" sz="2000" dirty="0"/>
        </a:p>
      </dgm:t>
    </dgm:pt>
    <dgm:pt modelId="{D4D43C74-F696-4D29-AFFD-0603D025E434}" type="parTrans" cxnId="{CE83E0D4-038B-4085-A2D6-ACCA9F8C3D5B}">
      <dgm:prSet/>
      <dgm:spPr/>
      <dgm:t>
        <a:bodyPr/>
        <a:lstStyle/>
        <a:p>
          <a:endParaRPr lang="en-US"/>
        </a:p>
      </dgm:t>
    </dgm:pt>
    <dgm:pt modelId="{BFEECAFC-4294-448B-AE88-776EB0F3B757}" type="sibTrans" cxnId="{CE83E0D4-038B-4085-A2D6-ACCA9F8C3D5B}">
      <dgm:prSet/>
      <dgm:spPr/>
      <dgm:t>
        <a:bodyPr/>
        <a:lstStyle/>
        <a:p>
          <a:endParaRPr lang="en-US"/>
        </a:p>
      </dgm:t>
    </dgm:pt>
    <dgm:pt modelId="{5E89BDE9-FC14-4F6B-9A18-41C758F059F6}">
      <dgm:prSet custT="1"/>
      <dgm:spPr/>
      <dgm:t>
        <a:bodyPr/>
        <a:lstStyle/>
        <a:p>
          <a:r>
            <a:rPr lang="de-DE" sz="1300" dirty="0"/>
            <a:t>- </a:t>
          </a:r>
          <a:r>
            <a:rPr lang="de-DE" sz="2000" dirty="0"/>
            <a:t>Halbjahreszeugnis mit </a:t>
          </a:r>
          <a:r>
            <a:rPr lang="de-DE" sz="1600" dirty="0"/>
            <a:t>Schulformempfehlung</a:t>
          </a:r>
          <a:endParaRPr lang="en-US" sz="1600" dirty="0"/>
        </a:p>
      </dgm:t>
    </dgm:pt>
    <dgm:pt modelId="{1AFF0098-613B-4607-9678-523C49076BA1}" type="parTrans" cxnId="{D342F231-C9E3-4F1F-8B37-92D4E2A02350}">
      <dgm:prSet/>
      <dgm:spPr/>
      <dgm:t>
        <a:bodyPr/>
        <a:lstStyle/>
        <a:p>
          <a:endParaRPr lang="en-US"/>
        </a:p>
      </dgm:t>
    </dgm:pt>
    <dgm:pt modelId="{E6304FB5-E993-4BA7-8162-55E58BAB3396}" type="sibTrans" cxnId="{D342F231-C9E3-4F1F-8B37-92D4E2A02350}">
      <dgm:prSet/>
      <dgm:spPr/>
      <dgm:t>
        <a:bodyPr/>
        <a:lstStyle/>
        <a:p>
          <a:endParaRPr lang="en-US"/>
        </a:p>
      </dgm:t>
    </dgm:pt>
    <dgm:pt modelId="{E87A15C6-CB2B-4A2B-B3F3-04ACB775ADE5}">
      <dgm:prSet custT="1"/>
      <dgm:spPr/>
      <dgm:t>
        <a:bodyPr/>
        <a:lstStyle/>
        <a:p>
          <a:r>
            <a:rPr lang="de-DE" sz="1300" dirty="0"/>
            <a:t>- </a:t>
          </a:r>
          <a:r>
            <a:rPr lang="de-DE" sz="2000" dirty="0"/>
            <a:t>Geburtsurkunde</a:t>
          </a:r>
        </a:p>
        <a:p>
          <a:r>
            <a:rPr lang="de-DE" sz="1200" dirty="0"/>
            <a:t>ggf. Sorgerechtsbescheinigung</a:t>
          </a:r>
          <a:endParaRPr lang="en-US" sz="1200" dirty="0"/>
        </a:p>
      </dgm:t>
    </dgm:pt>
    <dgm:pt modelId="{F9C5CBDB-6A74-4B60-893E-63AAE214EB66}" type="parTrans" cxnId="{73AE450D-895E-4314-8E00-812DCF0542C9}">
      <dgm:prSet/>
      <dgm:spPr/>
      <dgm:t>
        <a:bodyPr/>
        <a:lstStyle/>
        <a:p>
          <a:endParaRPr lang="en-US"/>
        </a:p>
      </dgm:t>
    </dgm:pt>
    <dgm:pt modelId="{79EA0892-8ADA-4024-9026-F9F57A5B603E}" type="sibTrans" cxnId="{73AE450D-895E-4314-8E00-812DCF0542C9}">
      <dgm:prSet/>
      <dgm:spPr/>
      <dgm:t>
        <a:bodyPr/>
        <a:lstStyle/>
        <a:p>
          <a:endParaRPr lang="en-US"/>
        </a:p>
      </dgm:t>
    </dgm:pt>
    <dgm:pt modelId="{502C9F8E-1CD5-4AA2-A4AD-AD90329253F9}">
      <dgm:prSet custT="1"/>
      <dgm:spPr/>
      <dgm:t>
        <a:bodyPr/>
        <a:lstStyle/>
        <a:p>
          <a:r>
            <a:rPr lang="de-DE" sz="2500" dirty="0"/>
            <a:t> </a:t>
          </a:r>
          <a:r>
            <a:rPr lang="de-DE" sz="2000" dirty="0"/>
            <a:t>Impfnachweis Masern</a:t>
          </a:r>
          <a:endParaRPr lang="en-US" sz="2000" dirty="0"/>
        </a:p>
      </dgm:t>
    </dgm:pt>
    <dgm:pt modelId="{ACB81E41-B684-41BD-A0B4-8D23FF8B94FC}" type="parTrans" cxnId="{E3E59BA6-C2C1-4415-BAAE-2836B2E8EAF7}">
      <dgm:prSet/>
      <dgm:spPr/>
      <dgm:t>
        <a:bodyPr/>
        <a:lstStyle/>
        <a:p>
          <a:endParaRPr lang="en-US"/>
        </a:p>
      </dgm:t>
    </dgm:pt>
    <dgm:pt modelId="{0FBAA81E-114B-4136-BE33-645160E42C36}" type="sibTrans" cxnId="{E3E59BA6-C2C1-4415-BAAE-2836B2E8EAF7}">
      <dgm:prSet/>
      <dgm:spPr/>
      <dgm:t>
        <a:bodyPr/>
        <a:lstStyle/>
        <a:p>
          <a:endParaRPr lang="en-US"/>
        </a:p>
      </dgm:t>
    </dgm:pt>
    <dgm:pt modelId="{6C243836-45EF-4742-A77F-103ACD05D58B}" type="pres">
      <dgm:prSet presAssocID="{C9E652A2-7A7D-435D-9702-251B9AB6D6F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98B5EDF-81FC-4A4B-B342-61D41627FE1C}" type="pres">
      <dgm:prSet presAssocID="{B00DBE40-BCDB-4F67-981C-C403CEBDEAE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A9EF8E5-1B84-41F2-A839-17A4F3E4A47E}" type="pres">
      <dgm:prSet presAssocID="{AEF5E075-0732-4365-AB00-6FD0D94C0576}" presName="sibTrans" presStyleCnt="0"/>
      <dgm:spPr/>
    </dgm:pt>
    <dgm:pt modelId="{3F4F450A-A72B-4CE0-8C9C-3212F3B351EF}" type="pres">
      <dgm:prSet presAssocID="{9449DE8D-3A99-44FA-9E91-7EA3AC3BD0F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913EA00-F987-422A-B9B8-6B299D9F7D40}" type="pres">
      <dgm:prSet presAssocID="{6C249483-62A6-49A6-ADB9-F117611688A8}" presName="sibTrans" presStyleCnt="0"/>
      <dgm:spPr/>
    </dgm:pt>
    <dgm:pt modelId="{6E490778-765B-45B3-9ECE-8F4DC458F5FF}" type="pres">
      <dgm:prSet presAssocID="{21D6073C-4693-435A-A56F-B2D682F5955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DE13371-6FAF-4C43-9630-7F58EA25ABF9}" type="pres">
      <dgm:prSet presAssocID="{D31EC352-6DC6-404C-847E-F4218099CE2D}" presName="sibTrans" presStyleCnt="0"/>
      <dgm:spPr/>
    </dgm:pt>
    <dgm:pt modelId="{E4FBE003-D376-4E20-ADAF-61CE4D9A92C7}" type="pres">
      <dgm:prSet presAssocID="{913784A1-5825-47E5-854D-A779BFBC9F9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699BBA7-C91B-4582-8AB6-885011DAECC0}" type="pres">
      <dgm:prSet presAssocID="{1107B93D-BE93-425E-AD3B-A92822EB68B7}" presName="sibTrans" presStyleCnt="0"/>
      <dgm:spPr/>
    </dgm:pt>
    <dgm:pt modelId="{CFD0DA6A-FB6F-4737-869A-244DFBA4B963}" type="pres">
      <dgm:prSet presAssocID="{6023275D-66A3-4055-8E23-9A17D208A773}" presName="node" presStyleLbl="node1" presStyleIdx="4" presStyleCnt="8" custLinFactNeighborX="-1998" custLinFactNeighborY="78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981D76A-F521-4168-8CEA-5B92CBA7EAE6}" type="pres">
      <dgm:prSet presAssocID="{BFEECAFC-4294-448B-AE88-776EB0F3B757}" presName="sibTrans" presStyleCnt="0"/>
      <dgm:spPr/>
    </dgm:pt>
    <dgm:pt modelId="{88C3E8E6-57BD-4EB8-B1F7-3824DD08BC7A}" type="pres">
      <dgm:prSet presAssocID="{5E89BDE9-FC14-4F6B-9A18-41C758F059F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AC3109B-DF02-4B13-9BC4-42372A7702B4}" type="pres">
      <dgm:prSet presAssocID="{E6304FB5-E993-4BA7-8162-55E58BAB3396}" presName="sibTrans" presStyleCnt="0"/>
      <dgm:spPr/>
    </dgm:pt>
    <dgm:pt modelId="{1E42AC85-109A-4727-B359-D3A17F0CD429}" type="pres">
      <dgm:prSet presAssocID="{E87A15C6-CB2B-4A2B-B3F3-04ACB775ADE5}" presName="node" presStyleLbl="node1" presStyleIdx="6" presStyleCnt="8" custLinFactNeighborX="-91" custLinFactNeighborY="-29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70A4224-FE37-471A-8C39-49CD03D04849}" type="pres">
      <dgm:prSet presAssocID="{79EA0892-8ADA-4024-9026-F9F57A5B603E}" presName="sibTrans" presStyleCnt="0"/>
      <dgm:spPr/>
    </dgm:pt>
    <dgm:pt modelId="{FD0A0746-5453-4B08-9AA3-CEEC1E093031}" type="pres">
      <dgm:prSet presAssocID="{502C9F8E-1CD5-4AA2-A4AD-AD90329253F9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D5383E2-7F70-4E04-B4D9-076AF6FD6315}" type="presOf" srcId="{21D6073C-4693-435A-A56F-B2D682F5955F}" destId="{6E490778-765B-45B3-9ECE-8F4DC458F5FF}" srcOrd="0" destOrd="0" presId="urn:microsoft.com/office/officeart/2005/8/layout/default"/>
    <dgm:cxn modelId="{F540C485-8AAB-4F5D-8706-D052336D8DC1}" srcId="{C9E652A2-7A7D-435D-9702-251B9AB6D6F1}" destId="{9449DE8D-3A99-44FA-9E91-7EA3AC3BD0FC}" srcOrd="1" destOrd="0" parTransId="{AA76F60E-6720-4EB8-B37A-B5351BBC3417}" sibTransId="{6C249483-62A6-49A6-ADB9-F117611688A8}"/>
    <dgm:cxn modelId="{AE001CB5-EBC5-41B5-87EA-D243C7D21964}" type="presOf" srcId="{502C9F8E-1CD5-4AA2-A4AD-AD90329253F9}" destId="{FD0A0746-5453-4B08-9AA3-CEEC1E093031}" srcOrd="0" destOrd="0" presId="urn:microsoft.com/office/officeart/2005/8/layout/default"/>
    <dgm:cxn modelId="{EFB070FD-49E2-41CC-A139-FC7D399D0C98}" type="presOf" srcId="{E87A15C6-CB2B-4A2B-B3F3-04ACB775ADE5}" destId="{1E42AC85-109A-4727-B359-D3A17F0CD429}" srcOrd="0" destOrd="0" presId="urn:microsoft.com/office/officeart/2005/8/layout/default"/>
    <dgm:cxn modelId="{9710EDDD-91A6-43FA-B9A9-4BAD78B7FBFD}" srcId="{C9E652A2-7A7D-435D-9702-251B9AB6D6F1}" destId="{913784A1-5825-47E5-854D-A779BFBC9F9C}" srcOrd="3" destOrd="0" parTransId="{7230029E-9D07-446D-8853-07CE4F13EF88}" sibTransId="{1107B93D-BE93-425E-AD3B-A92822EB68B7}"/>
    <dgm:cxn modelId="{D342F231-C9E3-4F1F-8B37-92D4E2A02350}" srcId="{C9E652A2-7A7D-435D-9702-251B9AB6D6F1}" destId="{5E89BDE9-FC14-4F6B-9A18-41C758F059F6}" srcOrd="5" destOrd="0" parTransId="{1AFF0098-613B-4607-9678-523C49076BA1}" sibTransId="{E6304FB5-E993-4BA7-8162-55E58BAB3396}"/>
    <dgm:cxn modelId="{E3E59BA6-C2C1-4415-BAAE-2836B2E8EAF7}" srcId="{C9E652A2-7A7D-435D-9702-251B9AB6D6F1}" destId="{502C9F8E-1CD5-4AA2-A4AD-AD90329253F9}" srcOrd="7" destOrd="0" parTransId="{ACB81E41-B684-41BD-A0B4-8D23FF8B94FC}" sibTransId="{0FBAA81E-114B-4136-BE33-645160E42C36}"/>
    <dgm:cxn modelId="{74F52B68-A822-4F6D-9B25-8F72DFB00EBA}" type="presOf" srcId="{913784A1-5825-47E5-854D-A779BFBC9F9C}" destId="{E4FBE003-D376-4E20-ADAF-61CE4D9A92C7}" srcOrd="0" destOrd="0" presId="urn:microsoft.com/office/officeart/2005/8/layout/default"/>
    <dgm:cxn modelId="{A2E1F86D-A07D-4C72-8896-E39D689B190E}" type="presOf" srcId="{6023275D-66A3-4055-8E23-9A17D208A773}" destId="{CFD0DA6A-FB6F-4737-869A-244DFBA4B963}" srcOrd="0" destOrd="0" presId="urn:microsoft.com/office/officeart/2005/8/layout/default"/>
    <dgm:cxn modelId="{196FDDE8-FAE5-4CC0-B749-D42D98579B37}" type="presOf" srcId="{9449DE8D-3A99-44FA-9E91-7EA3AC3BD0FC}" destId="{3F4F450A-A72B-4CE0-8C9C-3212F3B351EF}" srcOrd="0" destOrd="0" presId="urn:microsoft.com/office/officeart/2005/8/layout/default"/>
    <dgm:cxn modelId="{73AE450D-895E-4314-8E00-812DCF0542C9}" srcId="{C9E652A2-7A7D-435D-9702-251B9AB6D6F1}" destId="{E87A15C6-CB2B-4A2B-B3F3-04ACB775ADE5}" srcOrd="6" destOrd="0" parTransId="{F9C5CBDB-6A74-4B60-893E-63AAE214EB66}" sibTransId="{79EA0892-8ADA-4024-9026-F9F57A5B603E}"/>
    <dgm:cxn modelId="{CE83E0D4-038B-4085-A2D6-ACCA9F8C3D5B}" srcId="{C9E652A2-7A7D-435D-9702-251B9AB6D6F1}" destId="{6023275D-66A3-4055-8E23-9A17D208A773}" srcOrd="4" destOrd="0" parTransId="{D4D43C74-F696-4D29-AFFD-0603D025E434}" sibTransId="{BFEECAFC-4294-448B-AE88-776EB0F3B757}"/>
    <dgm:cxn modelId="{64ABC2C9-6A6D-48E6-B18E-A63674C9E5F0}" type="presOf" srcId="{5E89BDE9-FC14-4F6B-9A18-41C758F059F6}" destId="{88C3E8E6-57BD-4EB8-B1F7-3824DD08BC7A}" srcOrd="0" destOrd="0" presId="urn:microsoft.com/office/officeart/2005/8/layout/default"/>
    <dgm:cxn modelId="{D04017CE-1B7F-410A-877E-57AD37737587}" srcId="{C9E652A2-7A7D-435D-9702-251B9AB6D6F1}" destId="{21D6073C-4693-435A-A56F-B2D682F5955F}" srcOrd="2" destOrd="0" parTransId="{D2ADBB6E-4601-4AD5-82DF-1BC001E7AAF6}" sibTransId="{D31EC352-6DC6-404C-847E-F4218099CE2D}"/>
    <dgm:cxn modelId="{896445DA-8363-4307-8534-4E5A6C801989}" srcId="{C9E652A2-7A7D-435D-9702-251B9AB6D6F1}" destId="{B00DBE40-BCDB-4F67-981C-C403CEBDEAEB}" srcOrd="0" destOrd="0" parTransId="{14DA2DF9-99D7-4217-B067-FAFE7E635D12}" sibTransId="{AEF5E075-0732-4365-AB00-6FD0D94C0576}"/>
    <dgm:cxn modelId="{D41462A0-5D2C-43D1-96A8-F83DEF002648}" type="presOf" srcId="{C9E652A2-7A7D-435D-9702-251B9AB6D6F1}" destId="{6C243836-45EF-4742-A77F-103ACD05D58B}" srcOrd="0" destOrd="0" presId="urn:microsoft.com/office/officeart/2005/8/layout/default"/>
    <dgm:cxn modelId="{D0F9B610-67DA-4B21-8D84-2A60B1692773}" type="presOf" srcId="{B00DBE40-BCDB-4F67-981C-C403CEBDEAEB}" destId="{498B5EDF-81FC-4A4B-B342-61D41627FE1C}" srcOrd="0" destOrd="0" presId="urn:microsoft.com/office/officeart/2005/8/layout/default"/>
    <dgm:cxn modelId="{2515B034-41A2-445C-B875-4703448426D9}" type="presParOf" srcId="{6C243836-45EF-4742-A77F-103ACD05D58B}" destId="{498B5EDF-81FC-4A4B-B342-61D41627FE1C}" srcOrd="0" destOrd="0" presId="urn:microsoft.com/office/officeart/2005/8/layout/default"/>
    <dgm:cxn modelId="{83D18168-3D3B-4B67-8BBB-CFC6CE286A6E}" type="presParOf" srcId="{6C243836-45EF-4742-A77F-103ACD05D58B}" destId="{FA9EF8E5-1B84-41F2-A839-17A4F3E4A47E}" srcOrd="1" destOrd="0" presId="urn:microsoft.com/office/officeart/2005/8/layout/default"/>
    <dgm:cxn modelId="{14608E74-19BB-41C4-8B58-65B35080AF07}" type="presParOf" srcId="{6C243836-45EF-4742-A77F-103ACD05D58B}" destId="{3F4F450A-A72B-4CE0-8C9C-3212F3B351EF}" srcOrd="2" destOrd="0" presId="urn:microsoft.com/office/officeart/2005/8/layout/default"/>
    <dgm:cxn modelId="{9F111FB7-35AE-4779-B63B-C697F7F712E1}" type="presParOf" srcId="{6C243836-45EF-4742-A77F-103ACD05D58B}" destId="{6913EA00-F987-422A-B9B8-6B299D9F7D40}" srcOrd="3" destOrd="0" presId="urn:microsoft.com/office/officeart/2005/8/layout/default"/>
    <dgm:cxn modelId="{A88F2F04-9615-4B57-B218-75E5E3B08DEC}" type="presParOf" srcId="{6C243836-45EF-4742-A77F-103ACD05D58B}" destId="{6E490778-765B-45B3-9ECE-8F4DC458F5FF}" srcOrd="4" destOrd="0" presId="urn:microsoft.com/office/officeart/2005/8/layout/default"/>
    <dgm:cxn modelId="{ADBB480D-002B-44B3-A103-44E48C0B457C}" type="presParOf" srcId="{6C243836-45EF-4742-A77F-103ACD05D58B}" destId="{7DE13371-6FAF-4C43-9630-7F58EA25ABF9}" srcOrd="5" destOrd="0" presId="urn:microsoft.com/office/officeart/2005/8/layout/default"/>
    <dgm:cxn modelId="{6DE74431-6CD6-4824-AF7D-3617F63E2679}" type="presParOf" srcId="{6C243836-45EF-4742-A77F-103ACD05D58B}" destId="{E4FBE003-D376-4E20-ADAF-61CE4D9A92C7}" srcOrd="6" destOrd="0" presId="urn:microsoft.com/office/officeart/2005/8/layout/default"/>
    <dgm:cxn modelId="{6C336D84-4F61-4A7E-92DF-E86168AA5E26}" type="presParOf" srcId="{6C243836-45EF-4742-A77F-103ACD05D58B}" destId="{6699BBA7-C91B-4582-8AB6-885011DAECC0}" srcOrd="7" destOrd="0" presId="urn:microsoft.com/office/officeart/2005/8/layout/default"/>
    <dgm:cxn modelId="{A2937591-050C-411F-8D7C-2BCCB235CB26}" type="presParOf" srcId="{6C243836-45EF-4742-A77F-103ACD05D58B}" destId="{CFD0DA6A-FB6F-4737-869A-244DFBA4B963}" srcOrd="8" destOrd="0" presId="urn:microsoft.com/office/officeart/2005/8/layout/default"/>
    <dgm:cxn modelId="{2AC4D3C1-5AA2-4CAE-B0E0-DE471EA72AD3}" type="presParOf" srcId="{6C243836-45EF-4742-A77F-103ACD05D58B}" destId="{C981D76A-F521-4168-8CEA-5B92CBA7EAE6}" srcOrd="9" destOrd="0" presId="urn:microsoft.com/office/officeart/2005/8/layout/default"/>
    <dgm:cxn modelId="{729A53C6-45F2-4012-A66E-5DE57A38A38E}" type="presParOf" srcId="{6C243836-45EF-4742-A77F-103ACD05D58B}" destId="{88C3E8E6-57BD-4EB8-B1F7-3824DD08BC7A}" srcOrd="10" destOrd="0" presId="urn:microsoft.com/office/officeart/2005/8/layout/default"/>
    <dgm:cxn modelId="{F5F84F7C-2E59-4719-8F1E-01304D0F96CB}" type="presParOf" srcId="{6C243836-45EF-4742-A77F-103ACD05D58B}" destId="{1AC3109B-DF02-4B13-9BC4-42372A7702B4}" srcOrd="11" destOrd="0" presId="urn:microsoft.com/office/officeart/2005/8/layout/default"/>
    <dgm:cxn modelId="{3F85E938-0F8D-4A7E-AF88-D31D5FCE6DD6}" type="presParOf" srcId="{6C243836-45EF-4742-A77F-103ACD05D58B}" destId="{1E42AC85-109A-4727-B359-D3A17F0CD429}" srcOrd="12" destOrd="0" presId="urn:microsoft.com/office/officeart/2005/8/layout/default"/>
    <dgm:cxn modelId="{270209E7-7927-40E9-8BF3-B1F4EE11E83B}" type="presParOf" srcId="{6C243836-45EF-4742-A77F-103ACD05D58B}" destId="{B70A4224-FE37-471A-8C39-49CD03D04849}" srcOrd="13" destOrd="0" presId="urn:microsoft.com/office/officeart/2005/8/layout/default"/>
    <dgm:cxn modelId="{A9A16F5A-7065-4CF3-809E-94BDE02DC0D9}" type="presParOf" srcId="{6C243836-45EF-4742-A77F-103ACD05D58B}" destId="{FD0A0746-5453-4B08-9AA3-CEEC1E09303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39C483-9D2B-4AC0-A21A-D7A30B797F3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48316F0-102E-4558-8081-CD0D892A5DB3}">
      <dgm:prSet/>
      <dgm:spPr/>
      <dgm:t>
        <a:bodyPr/>
        <a:lstStyle/>
        <a:p>
          <a:r>
            <a:rPr lang="de-DE" b="1" dirty="0"/>
            <a:t>07.01.2025 – 10.01.2025</a:t>
          </a:r>
          <a:endParaRPr lang="en-US" dirty="0"/>
        </a:p>
      </dgm:t>
    </dgm:pt>
    <dgm:pt modelId="{56EA7A6B-A8B5-4BE7-A021-63B07BE3E1D1}" type="parTrans" cxnId="{E541F26E-247C-44FB-BB8B-6F5671F7D207}">
      <dgm:prSet/>
      <dgm:spPr/>
      <dgm:t>
        <a:bodyPr/>
        <a:lstStyle/>
        <a:p>
          <a:endParaRPr lang="en-US"/>
        </a:p>
      </dgm:t>
    </dgm:pt>
    <dgm:pt modelId="{97CD8A90-5FB7-4D2F-A626-C6B83D5EB477}" type="sibTrans" cxnId="{E541F26E-247C-44FB-BB8B-6F5671F7D207}">
      <dgm:prSet/>
      <dgm:spPr/>
      <dgm:t>
        <a:bodyPr/>
        <a:lstStyle/>
        <a:p>
          <a:endParaRPr lang="en-US"/>
        </a:p>
      </dgm:t>
    </dgm:pt>
    <dgm:pt modelId="{AB367C96-FF25-49DA-999B-639159EB6357}">
      <dgm:prSet/>
      <dgm:spPr/>
      <dgm:t>
        <a:bodyPr/>
        <a:lstStyle/>
        <a:p>
          <a:r>
            <a:rPr lang="de-DE" b="1"/>
            <a:t>14:00 bis 16:00 Uhr</a:t>
          </a:r>
          <a:endParaRPr lang="en-US"/>
        </a:p>
      </dgm:t>
    </dgm:pt>
    <dgm:pt modelId="{670B6AC4-4556-4A39-9819-951DDD009CCD}" type="parTrans" cxnId="{97C8C6ED-F49F-40F7-BC34-33DDA74C948A}">
      <dgm:prSet/>
      <dgm:spPr/>
      <dgm:t>
        <a:bodyPr/>
        <a:lstStyle/>
        <a:p>
          <a:endParaRPr lang="en-US"/>
        </a:p>
      </dgm:t>
    </dgm:pt>
    <dgm:pt modelId="{3923AD90-4F30-4B65-B43C-380EE2289263}" type="sibTrans" cxnId="{97C8C6ED-F49F-40F7-BC34-33DDA74C948A}">
      <dgm:prSet/>
      <dgm:spPr/>
      <dgm:t>
        <a:bodyPr/>
        <a:lstStyle/>
        <a:p>
          <a:endParaRPr lang="en-US"/>
        </a:p>
      </dgm:t>
    </dgm:pt>
    <dgm:pt modelId="{ECBA8A30-5D3D-4EA6-8630-78A477941FA2}">
      <dgm:prSet/>
      <dgm:spPr/>
      <dgm:t>
        <a:bodyPr/>
        <a:lstStyle/>
        <a:p>
          <a:r>
            <a:rPr lang="de-DE" b="1" dirty="0"/>
            <a:t>Terminvereinbarung über das Sekretariat (ab 16.12.)</a:t>
          </a:r>
        </a:p>
        <a:p>
          <a:r>
            <a:rPr lang="de-DE" b="1" dirty="0"/>
            <a:t> 02133 502620</a:t>
          </a:r>
          <a:endParaRPr lang="en-US" dirty="0"/>
        </a:p>
      </dgm:t>
    </dgm:pt>
    <dgm:pt modelId="{F03B48E0-6C10-4B20-AABF-F2F45EAD6DD9}" type="parTrans" cxnId="{2502E220-1EA4-4B97-8C31-E0DCD6D33428}">
      <dgm:prSet/>
      <dgm:spPr/>
      <dgm:t>
        <a:bodyPr/>
        <a:lstStyle/>
        <a:p>
          <a:endParaRPr lang="en-US"/>
        </a:p>
      </dgm:t>
    </dgm:pt>
    <dgm:pt modelId="{44DF283B-2792-4506-81DB-2DE99577A393}" type="sibTrans" cxnId="{2502E220-1EA4-4B97-8C31-E0DCD6D33428}">
      <dgm:prSet/>
      <dgm:spPr/>
      <dgm:t>
        <a:bodyPr/>
        <a:lstStyle/>
        <a:p>
          <a:endParaRPr lang="en-US"/>
        </a:p>
      </dgm:t>
    </dgm:pt>
    <dgm:pt modelId="{CFC17CFD-69C5-41A7-A6E4-95D66AAEC43B}">
      <dgm:prSet/>
      <dgm:spPr/>
      <dgm:t>
        <a:bodyPr/>
        <a:lstStyle/>
        <a:p>
          <a:r>
            <a:rPr lang="de-DE" b="1"/>
            <a:t>Bitte das Kind mitbringen!!!</a:t>
          </a:r>
          <a:endParaRPr lang="en-US"/>
        </a:p>
      </dgm:t>
    </dgm:pt>
    <dgm:pt modelId="{0C0D2570-18AC-471E-8D5C-BE0483DBAA81}" type="parTrans" cxnId="{B43F8C2E-A1EE-40DF-A71E-0B19C2255EC6}">
      <dgm:prSet/>
      <dgm:spPr/>
      <dgm:t>
        <a:bodyPr/>
        <a:lstStyle/>
        <a:p>
          <a:endParaRPr lang="en-US"/>
        </a:p>
      </dgm:t>
    </dgm:pt>
    <dgm:pt modelId="{9944C57B-927B-4CDF-B578-6D270C42071C}" type="sibTrans" cxnId="{B43F8C2E-A1EE-40DF-A71E-0B19C2255EC6}">
      <dgm:prSet/>
      <dgm:spPr/>
      <dgm:t>
        <a:bodyPr/>
        <a:lstStyle/>
        <a:p>
          <a:endParaRPr lang="en-US"/>
        </a:p>
      </dgm:t>
    </dgm:pt>
    <dgm:pt modelId="{0E6D9BFD-3519-481F-8A2A-27E1E4552A98}" type="pres">
      <dgm:prSet presAssocID="{C139C483-9D2B-4AC0-A21A-D7A30B797F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996BD08-1870-4CBE-8084-D2D66ED95FB7}" type="pres">
      <dgm:prSet presAssocID="{D48316F0-102E-4558-8081-CD0D892A5DB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9F3979-55B7-45AA-B845-4F5E98181003}" type="pres">
      <dgm:prSet presAssocID="{97CD8A90-5FB7-4D2F-A626-C6B83D5EB477}" presName="spacer" presStyleCnt="0"/>
      <dgm:spPr/>
    </dgm:pt>
    <dgm:pt modelId="{F909A006-0964-4CCF-8581-C0EA5115CBF5}" type="pres">
      <dgm:prSet presAssocID="{AB367C96-FF25-49DA-999B-639159EB635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80D27C4-819B-4809-BDEA-CE8EB584AC3A}" type="pres">
      <dgm:prSet presAssocID="{3923AD90-4F30-4B65-B43C-380EE2289263}" presName="spacer" presStyleCnt="0"/>
      <dgm:spPr/>
    </dgm:pt>
    <dgm:pt modelId="{220E3711-9FF7-40D1-B08E-59A3C23DDD06}" type="pres">
      <dgm:prSet presAssocID="{ECBA8A30-5D3D-4EA6-8630-78A477941FA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BCA5938-5364-4690-8C95-4260FC84A5AE}" type="pres">
      <dgm:prSet presAssocID="{44DF283B-2792-4506-81DB-2DE99577A393}" presName="spacer" presStyleCnt="0"/>
      <dgm:spPr/>
    </dgm:pt>
    <dgm:pt modelId="{F4B62BEF-6CDB-4A08-83FE-1F6CACBF2536}" type="pres">
      <dgm:prSet presAssocID="{CFC17CFD-69C5-41A7-A6E4-95D66AAEC43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541F26E-247C-44FB-BB8B-6F5671F7D207}" srcId="{C139C483-9D2B-4AC0-A21A-D7A30B797F39}" destId="{D48316F0-102E-4558-8081-CD0D892A5DB3}" srcOrd="0" destOrd="0" parTransId="{56EA7A6B-A8B5-4BE7-A021-63B07BE3E1D1}" sibTransId="{97CD8A90-5FB7-4D2F-A626-C6B83D5EB477}"/>
    <dgm:cxn modelId="{3088D21F-A822-499A-9DCD-14C41F67CCFB}" type="presOf" srcId="{AB367C96-FF25-49DA-999B-639159EB6357}" destId="{F909A006-0964-4CCF-8581-C0EA5115CBF5}" srcOrd="0" destOrd="0" presId="urn:microsoft.com/office/officeart/2005/8/layout/vList2"/>
    <dgm:cxn modelId="{2502E220-1EA4-4B97-8C31-E0DCD6D33428}" srcId="{C139C483-9D2B-4AC0-A21A-D7A30B797F39}" destId="{ECBA8A30-5D3D-4EA6-8630-78A477941FA2}" srcOrd="2" destOrd="0" parTransId="{F03B48E0-6C10-4B20-AABF-F2F45EAD6DD9}" sibTransId="{44DF283B-2792-4506-81DB-2DE99577A393}"/>
    <dgm:cxn modelId="{1138BDE8-AB92-42D7-AE65-60BF7777CAC8}" type="presOf" srcId="{CFC17CFD-69C5-41A7-A6E4-95D66AAEC43B}" destId="{F4B62BEF-6CDB-4A08-83FE-1F6CACBF2536}" srcOrd="0" destOrd="0" presId="urn:microsoft.com/office/officeart/2005/8/layout/vList2"/>
    <dgm:cxn modelId="{FD71F949-7EDC-4762-8FA3-F5258C825ACE}" type="presOf" srcId="{C139C483-9D2B-4AC0-A21A-D7A30B797F39}" destId="{0E6D9BFD-3519-481F-8A2A-27E1E4552A98}" srcOrd="0" destOrd="0" presId="urn:microsoft.com/office/officeart/2005/8/layout/vList2"/>
    <dgm:cxn modelId="{97C8C6ED-F49F-40F7-BC34-33DDA74C948A}" srcId="{C139C483-9D2B-4AC0-A21A-D7A30B797F39}" destId="{AB367C96-FF25-49DA-999B-639159EB6357}" srcOrd="1" destOrd="0" parTransId="{670B6AC4-4556-4A39-9819-951DDD009CCD}" sibTransId="{3923AD90-4F30-4B65-B43C-380EE2289263}"/>
    <dgm:cxn modelId="{8432D131-F659-431B-862F-923FC697F7E3}" type="presOf" srcId="{ECBA8A30-5D3D-4EA6-8630-78A477941FA2}" destId="{220E3711-9FF7-40D1-B08E-59A3C23DDD06}" srcOrd="0" destOrd="0" presId="urn:microsoft.com/office/officeart/2005/8/layout/vList2"/>
    <dgm:cxn modelId="{B43F8C2E-A1EE-40DF-A71E-0B19C2255EC6}" srcId="{C139C483-9D2B-4AC0-A21A-D7A30B797F39}" destId="{CFC17CFD-69C5-41A7-A6E4-95D66AAEC43B}" srcOrd="3" destOrd="0" parTransId="{0C0D2570-18AC-471E-8D5C-BE0483DBAA81}" sibTransId="{9944C57B-927B-4CDF-B578-6D270C42071C}"/>
    <dgm:cxn modelId="{4327C436-E6B9-4137-B917-360CC119BB96}" type="presOf" srcId="{D48316F0-102E-4558-8081-CD0D892A5DB3}" destId="{8996BD08-1870-4CBE-8084-D2D66ED95FB7}" srcOrd="0" destOrd="0" presId="urn:microsoft.com/office/officeart/2005/8/layout/vList2"/>
    <dgm:cxn modelId="{D752C966-3260-4E3F-8E75-F07579923777}" type="presParOf" srcId="{0E6D9BFD-3519-481F-8A2A-27E1E4552A98}" destId="{8996BD08-1870-4CBE-8084-D2D66ED95FB7}" srcOrd="0" destOrd="0" presId="urn:microsoft.com/office/officeart/2005/8/layout/vList2"/>
    <dgm:cxn modelId="{63329DB8-239E-47C0-BD92-C99EC466AFEB}" type="presParOf" srcId="{0E6D9BFD-3519-481F-8A2A-27E1E4552A98}" destId="{499F3979-55B7-45AA-B845-4F5E98181003}" srcOrd="1" destOrd="0" presId="urn:microsoft.com/office/officeart/2005/8/layout/vList2"/>
    <dgm:cxn modelId="{9A89DA10-59EE-492B-9B82-F228EE7BF5E9}" type="presParOf" srcId="{0E6D9BFD-3519-481F-8A2A-27E1E4552A98}" destId="{F909A006-0964-4CCF-8581-C0EA5115CBF5}" srcOrd="2" destOrd="0" presId="urn:microsoft.com/office/officeart/2005/8/layout/vList2"/>
    <dgm:cxn modelId="{2B954384-40BD-4A9A-A0C6-E0D2832FB434}" type="presParOf" srcId="{0E6D9BFD-3519-481F-8A2A-27E1E4552A98}" destId="{180D27C4-819B-4809-BDEA-CE8EB584AC3A}" srcOrd="3" destOrd="0" presId="urn:microsoft.com/office/officeart/2005/8/layout/vList2"/>
    <dgm:cxn modelId="{CC117F73-EF4B-4484-9B83-77EACE5DB274}" type="presParOf" srcId="{0E6D9BFD-3519-481F-8A2A-27E1E4552A98}" destId="{220E3711-9FF7-40D1-B08E-59A3C23DDD06}" srcOrd="4" destOrd="0" presId="urn:microsoft.com/office/officeart/2005/8/layout/vList2"/>
    <dgm:cxn modelId="{302E1B97-4517-4E66-AC0C-E5D68A98BE28}" type="presParOf" srcId="{0E6D9BFD-3519-481F-8A2A-27E1E4552A98}" destId="{4BCA5938-5364-4690-8C95-4260FC84A5AE}" srcOrd="5" destOrd="0" presId="urn:microsoft.com/office/officeart/2005/8/layout/vList2"/>
    <dgm:cxn modelId="{8773E5CC-402F-4FFE-944C-9069FFD8C2ED}" type="presParOf" srcId="{0E6D9BFD-3519-481F-8A2A-27E1E4552A98}" destId="{F4B62BEF-6CDB-4A08-83FE-1F6CACBF253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5CE5F-2D5F-B445-A065-4936918E77D2}" type="datetimeFigureOut">
              <a:rPr lang="de-DE" smtClean="0"/>
              <a:t>04.12.2024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1C501-1F63-F442-A046-71BD9BE446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15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Förderung: Vielfalt ist unsere Stärke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sich selbst entdecken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Beobachtung: Austausch zwischen Eltern, Lehrern, Schülern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Quartalskonferenzen, Elternsprechtage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22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38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68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81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792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739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399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44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C501-1F63-F442-A046-71BD9BE4464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55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%C3%B6lner_Dom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facebook.com/Bahlsen.PiCKUP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DC827E6D-B2E8-4866-95F9-E31F68DA2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BB30A3C7-4086-4378-AE64-F50AE1BCD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</a:blip>
          <a:srcRect l="31002" r="30986" b="1"/>
          <a:stretch/>
        </p:blipFill>
        <p:spPr>
          <a:xfrm>
            <a:off x="4632740" y="10"/>
            <a:ext cx="7556085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0B9623F-A8F4-4E10-9E32-FFBC5AD57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738" y="685799"/>
            <a:ext cx="6159273" cy="2971801"/>
          </a:xfrm>
        </p:spPr>
        <p:txBody>
          <a:bodyPr>
            <a:normAutofit/>
          </a:bodyPr>
          <a:lstStyle/>
          <a:p>
            <a:r>
              <a:rPr lang="de-DE" sz="6000" b="1" dirty="0"/>
              <a:t>Herzlich Willkommen!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738E5E9F-FFCE-4EED-AC54-D63E751EA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14" r="-2" b="23920"/>
          <a:stretch/>
        </p:blipFill>
        <p:spPr>
          <a:xfrm>
            <a:off x="20" y="10"/>
            <a:ext cx="4639713" cy="2285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39" name="Picture 2" descr="C:\Users\Joachim Meurs\Desktop\Neuer Ordner\42.jpg">
            <a:extLst>
              <a:ext uri="{FF2B5EF4-FFF2-40B4-BE49-F238E27FC236}">
                <a16:creationId xmlns:a16="http://schemas.microsoft.com/office/drawing/2014/main" xmlns="" id="{664762C6-5BEE-453C-AEC7-BA756F0BE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4523"/>
          <a:stretch/>
        </p:blipFill>
        <p:spPr bwMode="auto">
          <a:xfrm>
            <a:off x="-3819" y="4572000"/>
            <a:ext cx="4639733" cy="228600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5EFD7EF-A0A9-40FD-8F5E-F7399EA139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DD1E2B52-3F6A-4289-873D-815B052FC6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A238BB0B-8088-4A1B-B5D2-3C12F8B5C8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C8BE035E-6249-40DB-921A-89D8EFFBF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79BBA373-27E5-4810-8DCA-E1F6535952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D13BC8BB-114C-492A-AD42-E67109F4A4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3FAE4152-44CC-9D4C-835A-3CADA4F15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86" y="4624244"/>
            <a:ext cx="5008807" cy="172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 descr="Ein Bild, das draußen, Himmel, Gebäude, Fenster enthält.&#10;&#10;Automatisch generierte Beschreibung">
            <a:extLst>
              <a:ext uri="{FF2B5EF4-FFF2-40B4-BE49-F238E27FC236}">
                <a16:creationId xmlns:a16="http://schemas.microsoft.com/office/drawing/2014/main" xmlns="" id="{3F70B9FF-3182-5913-F731-81DD31CBE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38" y="1799166"/>
            <a:ext cx="3962402" cy="29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5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298" y="88223"/>
            <a:ext cx="7004892" cy="1506483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>
                <a:solidFill>
                  <a:schemeClr val="tx2"/>
                </a:solidFill>
              </a:rPr>
              <a:t>Informatik klasse 6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xmlns="" id="{2625DF73-3C0A-B44F-AC17-BDB021C30374}"/>
              </a:ext>
            </a:extLst>
          </p:cNvPr>
          <p:cNvSpPr txBox="1">
            <a:spLocks/>
          </p:cNvSpPr>
          <p:nvPr/>
        </p:nvSpPr>
        <p:spPr>
          <a:xfrm>
            <a:off x="4240834" y="1511014"/>
            <a:ext cx="7141870" cy="4512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Informatik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wird</a:t>
            </a:r>
            <a:r>
              <a:rPr lang="en-US" dirty="0">
                <a:solidFill>
                  <a:schemeClr val="tx1"/>
                </a:solidFill>
              </a:rPr>
              <a:t> am LGD in den Klassen 5/6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 err="1">
                <a:solidFill>
                  <a:schemeClr val="tx1"/>
                </a:solidFill>
              </a:rPr>
              <a:t>Pflichtfach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unterrichtet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Vordergrund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stehen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dabei</a:t>
            </a:r>
            <a:r>
              <a:rPr lang="en-US" dirty="0">
                <a:solidFill>
                  <a:schemeClr val="tx1"/>
                </a:solidFill>
              </a:rPr>
              <a:t> der </a:t>
            </a:r>
            <a:r>
              <a:rPr lang="en-US" b="1" dirty="0" err="1">
                <a:solidFill>
                  <a:schemeClr val="tx1"/>
                </a:solidFill>
              </a:rPr>
              <a:t>lebensweltliche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Bezug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sowie</a:t>
            </a:r>
            <a:r>
              <a:rPr lang="en-US" dirty="0">
                <a:solidFill>
                  <a:schemeClr val="tx1"/>
                </a:solidFill>
              </a:rPr>
              <a:t> die </a:t>
            </a:r>
            <a:r>
              <a:rPr lang="en-US" dirty="0" err="1">
                <a:solidFill>
                  <a:schemeClr val="tx1"/>
                </a:solidFill>
              </a:rPr>
              <a:t>aktive</a:t>
            </a:r>
            <a:r>
              <a:rPr lang="en-US" dirty="0">
                <a:solidFill>
                  <a:schemeClr val="tx1"/>
                </a:solidFill>
              </a:rPr>
              <a:t> und </a:t>
            </a:r>
            <a:r>
              <a:rPr lang="en-US" dirty="0" err="1">
                <a:solidFill>
                  <a:schemeClr val="tx1"/>
                </a:solidFill>
              </a:rPr>
              <a:t>altersgemäße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Auseinandersetzung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Informatiksystemen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Minicomputer Calliope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vielfältige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Programmierung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Morsen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Bau</a:t>
            </a:r>
            <a:r>
              <a:rPr lang="en-US" dirty="0">
                <a:solidFill>
                  <a:schemeClr val="tx1"/>
                </a:solidFill>
              </a:rPr>
              <a:t> von </a:t>
            </a:r>
            <a:r>
              <a:rPr lang="en-US" dirty="0" err="1">
                <a:solidFill>
                  <a:schemeClr val="tx1"/>
                </a:solidFill>
              </a:rPr>
              <a:t>Alarmanlage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Hilfe</a:t>
            </a:r>
            <a:r>
              <a:rPr lang="en-US" dirty="0">
                <a:solidFill>
                  <a:schemeClr val="tx1"/>
                </a:solidFill>
              </a:rPr>
              <a:t> der </a:t>
            </a:r>
            <a:r>
              <a:rPr lang="en-US" dirty="0" err="1">
                <a:solidFill>
                  <a:schemeClr val="tx1"/>
                </a:solidFill>
              </a:rPr>
              <a:t>Bewegungssensoren</a:t>
            </a:r>
            <a:r>
              <a:rPr lang="en-US" dirty="0">
                <a:solidFill>
                  <a:schemeClr val="tx1"/>
                </a:solidFill>
              </a:rPr>
              <a:t> )  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Lego Mindstorms </a:t>
            </a:r>
            <a:r>
              <a:rPr lang="en-US" b="1" dirty="0" err="1">
                <a:solidFill>
                  <a:schemeClr val="tx1"/>
                </a:solidFill>
              </a:rPr>
              <a:t>Roboter</a:t>
            </a:r>
            <a:endParaRPr lang="en-US" b="1" dirty="0">
              <a:solidFill>
                <a:schemeClr val="tx1"/>
              </a:solidFill>
            </a:endParaRPr>
          </a:p>
          <a:p>
            <a:pPr marL="0" indent="0" fontAlgn="base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4" descr="Quellbild anzeigen">
            <a:extLst>
              <a:ext uri="{FF2B5EF4-FFF2-40B4-BE49-F238E27FC236}">
                <a16:creationId xmlns:a16="http://schemas.microsoft.com/office/drawing/2014/main" xmlns="" id="{7F258CB3-0E3D-7E45-90AE-8CAB34C30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9" r="15097" b="1"/>
          <a:stretch/>
        </p:blipFill>
        <p:spPr bwMode="auto">
          <a:xfrm>
            <a:off x="-322644" y="0"/>
            <a:ext cx="4179942" cy="685799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8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75498"/>
            <a:ext cx="7004892" cy="1506483"/>
          </a:xfrm>
        </p:spPr>
        <p:txBody>
          <a:bodyPr anchor="t">
            <a:noAutofit/>
          </a:bodyPr>
          <a:lstStyle/>
          <a:p>
            <a:pPr algn="ctr"/>
            <a:r>
              <a:rPr lang="de-DE" sz="4000" b="1" dirty="0">
                <a:solidFill>
                  <a:schemeClr val="tx2"/>
                </a:solidFill>
              </a:rPr>
              <a:t>Digitales lernen am </a:t>
            </a:r>
            <a:r>
              <a:rPr lang="de-DE" sz="4000" b="1" dirty="0" err="1">
                <a:solidFill>
                  <a:schemeClr val="tx2"/>
                </a:solidFill>
              </a:rPr>
              <a:t>lgd</a:t>
            </a:r>
            <a:endParaRPr lang="de-DE" sz="4000" b="1" dirty="0">
              <a:solidFill>
                <a:schemeClr val="tx2"/>
              </a:solidFill>
            </a:endParaRP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xmlns="" id="{2625DF73-3C0A-B44F-AC17-BDB021C30374}"/>
              </a:ext>
            </a:extLst>
          </p:cNvPr>
          <p:cNvSpPr txBox="1">
            <a:spLocks/>
          </p:cNvSpPr>
          <p:nvPr/>
        </p:nvSpPr>
        <p:spPr>
          <a:xfrm>
            <a:off x="263952" y="1429833"/>
            <a:ext cx="8333294" cy="4867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defRPr/>
            </a:pPr>
            <a:r>
              <a:rPr lang="en-US" altLang="de-DE" b="1" dirty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Alle Klassenräume sind ausgestattet mit </a:t>
            </a:r>
            <a:r>
              <a:rPr lang="de-DE" b="1" dirty="0" err="1">
                <a:solidFill>
                  <a:schemeClr val="tx1"/>
                </a:solidFill>
              </a:rPr>
              <a:t>Active</a:t>
            </a:r>
            <a:r>
              <a:rPr lang="de-DE" b="1" dirty="0">
                <a:solidFill>
                  <a:schemeClr val="tx1"/>
                </a:solidFill>
              </a:rPr>
              <a:t> Panels</a:t>
            </a:r>
          </a:p>
          <a:p>
            <a:pPr marL="0" indent="0" fontAlgn="base">
              <a:defRPr/>
            </a:pPr>
            <a:r>
              <a:rPr lang="de-DE" dirty="0">
                <a:solidFill>
                  <a:schemeClr val="tx1"/>
                </a:solidFill>
              </a:rPr>
              <a:t> Schuleigene</a:t>
            </a:r>
            <a:r>
              <a:rPr lang="de-DE" b="1" dirty="0">
                <a:solidFill>
                  <a:schemeClr val="tx1"/>
                </a:solidFill>
              </a:rPr>
              <a:t> iPads </a:t>
            </a:r>
            <a:r>
              <a:rPr lang="de-DE" dirty="0">
                <a:solidFill>
                  <a:schemeClr val="tx1"/>
                </a:solidFill>
              </a:rPr>
              <a:t>werden in </a:t>
            </a:r>
            <a:r>
              <a:rPr lang="de-DE" b="1" dirty="0">
                <a:solidFill>
                  <a:schemeClr val="tx1"/>
                </a:solidFill>
              </a:rPr>
              <a:t>allen Stufen </a:t>
            </a:r>
            <a:r>
              <a:rPr lang="de-DE" dirty="0">
                <a:solidFill>
                  <a:schemeClr val="tx1"/>
                </a:solidFill>
              </a:rPr>
              <a:t>im Unterricht genutzt</a:t>
            </a:r>
          </a:p>
          <a:p>
            <a:pPr marL="0" indent="0" fontAlgn="base">
              <a:defRPr/>
            </a:pPr>
            <a:r>
              <a:rPr lang="de-DE" dirty="0">
                <a:solidFill>
                  <a:schemeClr val="tx1"/>
                </a:solidFill>
              </a:rPr>
              <a:t> Nutzung der Lernplattform </a:t>
            </a:r>
            <a:r>
              <a:rPr lang="de-DE" b="1" dirty="0" err="1">
                <a:solidFill>
                  <a:schemeClr val="tx1"/>
                </a:solidFill>
              </a:rPr>
              <a:t>Logineo</a:t>
            </a:r>
            <a:r>
              <a:rPr lang="de-DE" b="1" dirty="0">
                <a:solidFill>
                  <a:schemeClr val="tx1"/>
                </a:solidFill>
              </a:rPr>
              <a:t>-NRW-LMS</a:t>
            </a:r>
          </a:p>
          <a:p>
            <a:pPr marL="0" indent="0" fontAlgn="base">
              <a:defRPr/>
            </a:pPr>
            <a:r>
              <a:rPr lang="de-DE" b="1" dirty="0">
                <a:solidFill>
                  <a:schemeClr val="tx1"/>
                </a:solidFill>
              </a:rPr>
              <a:t> Methodentag Klasse 5 </a:t>
            </a:r>
            <a:r>
              <a:rPr lang="de-DE" b="1" dirty="0" err="1">
                <a:solidFill>
                  <a:schemeClr val="tx1"/>
                </a:solidFill>
              </a:rPr>
              <a:t>Logineo</a:t>
            </a:r>
            <a:r>
              <a:rPr lang="de-DE" b="1" dirty="0">
                <a:solidFill>
                  <a:schemeClr val="tx1"/>
                </a:solidFill>
              </a:rPr>
              <a:t>-Schulung</a:t>
            </a:r>
          </a:p>
          <a:p>
            <a:pPr marL="0" indent="0">
              <a:buNone/>
            </a:pPr>
            <a:endParaRPr lang="de-DE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Wichtig!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solidFill>
                  <a:schemeClr val="tx1"/>
                </a:solidFill>
              </a:rPr>
              <a:t>Schüler*innen der Jahrgänge 5 und 6 dürfen in der Regel </a:t>
            </a:r>
            <a:r>
              <a:rPr lang="de-DE" b="1" dirty="0">
                <a:solidFill>
                  <a:schemeClr val="tx1"/>
                </a:solidFill>
              </a:rPr>
              <a:t>keine eigenen digitalen </a:t>
            </a:r>
            <a:r>
              <a:rPr lang="de-DE" dirty="0">
                <a:solidFill>
                  <a:schemeClr val="tx1"/>
                </a:solidFill>
              </a:rPr>
              <a:t>Geräte im Unterricht nutzen!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solidFill>
                  <a:schemeClr val="tx1"/>
                </a:solidFill>
              </a:rPr>
              <a:t>Schüler*innen der Jahrgänge 7 bis Q2 werden sukzessive jahrgangsweise vom Schulträger mit digitalen Endgeräten ausgestattet (aktuell 7-EF)</a:t>
            </a:r>
            <a:endParaRPr lang="de-DE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2" descr="Quellbild anzeigen">
            <a:extLst>
              <a:ext uri="{FF2B5EF4-FFF2-40B4-BE49-F238E27FC236}">
                <a16:creationId xmlns:a16="http://schemas.microsoft.com/office/drawing/2014/main" xmlns="" id="{AE61ADE8-994B-6F46-BBBF-F9F811500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320675"/>
            <a:ext cx="3122612" cy="3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442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75499"/>
            <a:ext cx="11215687" cy="869102"/>
          </a:xfrm>
        </p:spPr>
        <p:txBody>
          <a:bodyPr anchor="t">
            <a:no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Methodenunterricht – lernen lernen 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haltsplatzhalter 3">
            <a:extLst>
              <a:ext uri="{FF2B5EF4-FFF2-40B4-BE49-F238E27FC236}">
                <a16:creationId xmlns:a16="http://schemas.microsoft.com/office/drawing/2014/main" xmlns="" id="{B2C613A1-ED58-1549-90D1-3799CD7EDDA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5912" y="1701163"/>
            <a:ext cx="4212286" cy="3829491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AF1EE244-05E3-7B45-B2B7-78B1FD3C61E6}"/>
              </a:ext>
            </a:extLst>
          </p:cNvPr>
          <p:cNvSpPr txBox="1"/>
          <p:nvPr/>
        </p:nvSpPr>
        <p:spPr>
          <a:xfrm>
            <a:off x="495020" y="4757608"/>
            <a:ext cx="610362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dirty="0" err="1">
                <a:solidFill>
                  <a:schemeClr val="tx2"/>
                </a:solidFill>
              </a:rPr>
              <a:t>Methodentag</a:t>
            </a:r>
            <a:r>
              <a:rPr lang="en-US" b="1" dirty="0">
                <a:solidFill>
                  <a:schemeClr val="tx2"/>
                </a:solidFill>
              </a:rPr>
              <a:t> 5: </a:t>
            </a:r>
            <a:r>
              <a:rPr lang="en-US" b="1" dirty="0" err="1">
                <a:solidFill>
                  <a:schemeClr val="tx2"/>
                </a:solidFill>
              </a:rPr>
              <a:t>Organisation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dirty="0" err="1">
                <a:solidFill>
                  <a:schemeClr val="tx2"/>
                </a:solidFill>
              </a:rPr>
              <a:t>Heftführung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Hausaufgaben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Schultaschencheck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Arbeitsplatzgestaltung</a:t>
            </a:r>
            <a:r>
              <a:rPr lang="en-US" dirty="0">
                <a:solidFill>
                  <a:schemeClr val="tx2"/>
                </a:solidFill>
              </a:rPr>
              <a:t>) </a:t>
            </a:r>
            <a:r>
              <a:rPr lang="en-US" b="1" dirty="0" err="1">
                <a:solidFill>
                  <a:schemeClr val="tx2"/>
                </a:solidFill>
              </a:rPr>
              <a:t>Logineo-Schulung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672E6342-BEC1-0349-8B46-8C87A09CAA06}"/>
              </a:ext>
            </a:extLst>
          </p:cNvPr>
          <p:cNvSpPr txBox="1"/>
          <p:nvPr/>
        </p:nvSpPr>
        <p:spPr>
          <a:xfrm>
            <a:off x="495020" y="5728492"/>
            <a:ext cx="623163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dirty="0" err="1">
                <a:solidFill>
                  <a:schemeClr val="tx2"/>
                </a:solidFill>
              </a:rPr>
              <a:t>Methodentag</a:t>
            </a:r>
            <a:r>
              <a:rPr lang="en-US" b="1" dirty="0">
                <a:solidFill>
                  <a:schemeClr val="tx2"/>
                </a:solidFill>
              </a:rPr>
              <a:t> 6: </a:t>
            </a:r>
            <a:r>
              <a:rPr lang="en-US" b="1" dirty="0" err="1">
                <a:solidFill>
                  <a:schemeClr val="tx2"/>
                </a:solidFill>
              </a:rPr>
              <a:t>Textarbeit</a:t>
            </a:r>
            <a:r>
              <a:rPr lang="en-US" dirty="0">
                <a:solidFill>
                  <a:schemeClr val="tx2"/>
                </a:solidFill>
              </a:rPr>
              <a:t> (Brainstorming, Clustering, </a:t>
            </a:r>
            <a:r>
              <a:rPr lang="en-US" dirty="0" err="1">
                <a:solidFill>
                  <a:schemeClr val="tx2"/>
                </a:solidFill>
              </a:rPr>
              <a:t>Diagramme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Plakat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Präsentation</a:t>
            </a:r>
            <a:r>
              <a:rPr lang="en-US" dirty="0">
                <a:solidFill>
                  <a:schemeClr val="tx2"/>
                </a:solidFill>
              </a:rPr>
              <a:t>, Feedback)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3FA17AAE-03B0-D542-8BD5-E5506328A8A2}"/>
              </a:ext>
            </a:extLst>
          </p:cNvPr>
          <p:cNvSpPr txBox="1"/>
          <p:nvPr/>
        </p:nvSpPr>
        <p:spPr>
          <a:xfrm>
            <a:off x="7386344" y="1863706"/>
            <a:ext cx="470274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dirty="0" err="1">
                <a:solidFill>
                  <a:schemeClr val="bg2"/>
                </a:solidFill>
              </a:rPr>
              <a:t>MeSo-Stunde</a:t>
            </a:r>
            <a:r>
              <a:rPr lang="en-US" b="1" dirty="0">
                <a:solidFill>
                  <a:schemeClr val="bg2"/>
                </a:solidFill>
              </a:rPr>
              <a:t> (1. </a:t>
            </a:r>
            <a:r>
              <a:rPr lang="en-US" b="1" dirty="0" err="1">
                <a:solidFill>
                  <a:schemeClr val="bg2"/>
                </a:solidFill>
              </a:rPr>
              <a:t>Halbjahr</a:t>
            </a:r>
            <a:r>
              <a:rPr lang="en-US" b="1" dirty="0">
                <a:solidFill>
                  <a:schemeClr val="bg2"/>
                </a:solidFill>
              </a:rPr>
              <a:t>) </a:t>
            </a:r>
            <a:endParaRPr lang="en-US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 err="1">
                <a:solidFill>
                  <a:schemeClr val="bg2"/>
                </a:solidFill>
              </a:rPr>
              <a:t>z.B.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Vokabeln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lernen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Mindmapping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Gruppenarbeit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Nachschlagen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Recherchieren</a:t>
            </a:r>
            <a:r>
              <a:rPr lang="en-US" dirty="0">
                <a:solidFill>
                  <a:schemeClr val="bg2"/>
                </a:solidFill>
              </a:rPr>
              <a:t>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052D5E64-D274-C549-B381-CFF6DF8EA605}"/>
              </a:ext>
            </a:extLst>
          </p:cNvPr>
          <p:cNvSpPr txBox="1"/>
          <p:nvPr/>
        </p:nvSpPr>
        <p:spPr>
          <a:xfrm>
            <a:off x="684212" y="2408470"/>
            <a:ext cx="455628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dirty="0" err="1">
                <a:solidFill>
                  <a:schemeClr val="accent3"/>
                </a:solidFill>
              </a:rPr>
              <a:t>Klasse</a:t>
            </a:r>
            <a:r>
              <a:rPr lang="en-US" b="1" dirty="0">
                <a:solidFill>
                  <a:schemeClr val="accent3"/>
                </a:solidFill>
              </a:rPr>
              <a:t> 5</a:t>
            </a:r>
            <a:r>
              <a:rPr lang="en-US" dirty="0">
                <a:solidFill>
                  <a:schemeClr val="accent3"/>
                </a:solidFill>
              </a:rPr>
              <a:t>: </a:t>
            </a:r>
            <a:r>
              <a:rPr lang="en-US" dirty="0" err="1">
                <a:solidFill>
                  <a:schemeClr val="accent3"/>
                </a:solidFill>
              </a:rPr>
              <a:t>z.B.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Bildbeschreibung</a:t>
            </a:r>
            <a:r>
              <a:rPr lang="en-US" dirty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Stationenlernen</a:t>
            </a:r>
            <a:r>
              <a:rPr lang="en-US" dirty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Lernplakat</a:t>
            </a:r>
            <a:r>
              <a:rPr lang="en-US" dirty="0">
                <a:solidFill>
                  <a:schemeClr val="accent3"/>
                </a:solidFill>
              </a:rPr>
              <a:t>…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4BAA6D24-6889-FE43-AA85-91B0963BA3FE}"/>
              </a:ext>
            </a:extLst>
          </p:cNvPr>
          <p:cNvSpPr txBox="1"/>
          <p:nvPr/>
        </p:nvSpPr>
        <p:spPr>
          <a:xfrm>
            <a:off x="684212" y="3195793"/>
            <a:ext cx="3747331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dirty="0" err="1">
                <a:solidFill>
                  <a:schemeClr val="accent3"/>
                </a:solidFill>
              </a:rPr>
              <a:t>Klasse</a:t>
            </a:r>
            <a:r>
              <a:rPr lang="en-US" b="1" dirty="0">
                <a:solidFill>
                  <a:schemeClr val="accent3"/>
                </a:solidFill>
              </a:rPr>
              <a:t> 6</a:t>
            </a:r>
            <a:r>
              <a:rPr lang="en-US" dirty="0">
                <a:solidFill>
                  <a:schemeClr val="accent3"/>
                </a:solidFill>
              </a:rPr>
              <a:t>: </a:t>
            </a:r>
            <a:r>
              <a:rPr lang="en-US" dirty="0" err="1">
                <a:solidFill>
                  <a:schemeClr val="accent3"/>
                </a:solidFill>
              </a:rPr>
              <a:t>z.B.</a:t>
            </a:r>
            <a:r>
              <a:rPr lang="en-US" dirty="0">
                <a:solidFill>
                  <a:schemeClr val="accent3"/>
                </a:solidFill>
              </a:rPr>
              <a:t> 5-Schritt-Lesemethode, </a:t>
            </a:r>
            <a:r>
              <a:rPr lang="en-US" dirty="0" err="1">
                <a:solidFill>
                  <a:schemeClr val="accent3"/>
                </a:solidFill>
              </a:rPr>
              <a:t>Kurzvortrag</a:t>
            </a:r>
            <a:r>
              <a:rPr lang="en-US" dirty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Recherchieren</a:t>
            </a:r>
            <a:r>
              <a:rPr lang="en-US" dirty="0">
                <a:solidFill>
                  <a:schemeClr val="accent3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5575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07" y="318937"/>
            <a:ext cx="8866187" cy="1506483"/>
          </a:xfrm>
        </p:spPr>
        <p:txBody>
          <a:bodyPr anchor="t">
            <a:no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Sozialkompetenz-training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xmlns="" id="{2625DF73-3C0A-B44F-AC17-BDB021C30374}"/>
              </a:ext>
            </a:extLst>
          </p:cNvPr>
          <p:cNvSpPr txBox="1">
            <a:spLocks/>
          </p:cNvSpPr>
          <p:nvPr/>
        </p:nvSpPr>
        <p:spPr>
          <a:xfrm>
            <a:off x="3130664" y="1520397"/>
            <a:ext cx="7205609" cy="381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Soziales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Lernen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Klassenverband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b="1" u="sng" dirty="0" err="1">
                <a:solidFill>
                  <a:schemeClr val="tx1"/>
                </a:solidFill>
              </a:rPr>
              <a:t>Klasse</a:t>
            </a:r>
            <a:r>
              <a:rPr lang="en-US" b="1" u="sng" dirty="0">
                <a:solidFill>
                  <a:schemeClr val="tx1"/>
                </a:solidFill>
              </a:rPr>
              <a:t> 5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err="1">
                <a:solidFill>
                  <a:schemeClr val="tx1"/>
                </a:solidFill>
              </a:rPr>
              <a:t>Kennenlerntag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Übungen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aus</a:t>
            </a:r>
            <a:r>
              <a:rPr lang="en-US" dirty="0">
                <a:solidFill>
                  <a:schemeClr val="tx1"/>
                </a:solidFill>
              </a:rPr>
              <a:t> der </a:t>
            </a:r>
            <a:r>
              <a:rPr lang="en-US" dirty="0" err="1">
                <a:solidFill>
                  <a:schemeClr val="tx1"/>
                </a:solidFill>
              </a:rPr>
              <a:t>Erlebnispädagogik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unserem</a:t>
            </a:r>
            <a:r>
              <a:rPr lang="en-US" dirty="0">
                <a:solidFill>
                  <a:schemeClr val="tx1"/>
                </a:solidFill>
              </a:rPr>
              <a:t> Team der </a:t>
            </a:r>
            <a:r>
              <a:rPr lang="en-US" dirty="0" err="1">
                <a:solidFill>
                  <a:schemeClr val="tx1"/>
                </a:solidFill>
              </a:rPr>
              <a:t>Schulsozialarbeit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tx1"/>
                </a:solidFill>
              </a:rPr>
              <a:t>“Ich und </a:t>
            </a:r>
            <a:r>
              <a:rPr lang="en-US" b="1" dirty="0" err="1">
                <a:solidFill>
                  <a:schemeClr val="tx1"/>
                </a:solidFill>
              </a:rPr>
              <a:t>meine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Klasse</a:t>
            </a:r>
            <a:r>
              <a:rPr lang="en-US" b="1" dirty="0">
                <a:solidFill>
                  <a:schemeClr val="tx1"/>
                </a:solidFill>
              </a:rPr>
              <a:t>” </a:t>
            </a:r>
            <a:r>
              <a:rPr lang="en-US" dirty="0" err="1">
                <a:solidFill>
                  <a:schemeClr val="tx1"/>
                </a:solidFill>
              </a:rPr>
              <a:t>mit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Kooperationsübungen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Klassenregeln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err="1">
                <a:solidFill>
                  <a:schemeClr val="tx1"/>
                </a:solidFill>
              </a:rPr>
              <a:t>MeSo-Stunde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Soziales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Lernen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im</a:t>
            </a:r>
            <a:r>
              <a:rPr lang="en-US" dirty="0">
                <a:solidFill>
                  <a:schemeClr val="tx1"/>
                </a:solidFill>
              </a:rPr>
              <a:t> 2. </a:t>
            </a:r>
            <a:r>
              <a:rPr lang="en-US" dirty="0" err="1">
                <a:solidFill>
                  <a:schemeClr val="tx1"/>
                </a:solidFill>
              </a:rPr>
              <a:t>Halbjahr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en-US" b="1" u="sng" dirty="0" err="1">
                <a:solidFill>
                  <a:schemeClr val="tx1"/>
                </a:solidFill>
              </a:rPr>
              <a:t>Klasse</a:t>
            </a:r>
            <a:r>
              <a:rPr lang="en-US" b="1" u="sng" dirty="0">
                <a:solidFill>
                  <a:schemeClr val="tx1"/>
                </a:solidFill>
              </a:rPr>
              <a:t> 6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err="1">
                <a:solidFill>
                  <a:schemeClr val="tx1"/>
                </a:solidFill>
              </a:rPr>
              <a:t>Klassenfahrt</a:t>
            </a:r>
            <a:r>
              <a:rPr lang="en-US" b="1" dirty="0">
                <a:solidFill>
                  <a:schemeClr val="tx1"/>
                </a:solidFill>
              </a:rPr>
              <a:t> “</a:t>
            </a:r>
            <a:r>
              <a:rPr lang="en-US" b="1" dirty="0" err="1">
                <a:solidFill>
                  <a:schemeClr val="tx1"/>
                </a:solidFill>
              </a:rPr>
              <a:t>Teamcheck</a:t>
            </a:r>
            <a:r>
              <a:rPr lang="en-US" b="1" dirty="0">
                <a:solidFill>
                  <a:schemeClr val="tx1"/>
                </a:solidFill>
              </a:rPr>
              <a:t>”</a:t>
            </a:r>
          </a:p>
          <a:p>
            <a:pPr>
              <a:buFont typeface="Wingdings" pitchFamily="2" charset="2"/>
              <a:buChar char="§"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b="1" u="sng" dirty="0">
                <a:solidFill>
                  <a:schemeClr val="tx1"/>
                </a:solidFill>
              </a:rPr>
              <a:t>Leibniz-</a:t>
            </a:r>
            <a:r>
              <a:rPr lang="en-US" b="1" u="sng" dirty="0" err="1">
                <a:solidFill>
                  <a:schemeClr val="tx1"/>
                </a:solidFill>
              </a:rPr>
              <a:t>Aktiv</a:t>
            </a:r>
            <a:endParaRPr lang="en-US" b="1" u="sng" dirty="0">
              <a:solidFill>
                <a:schemeClr val="tx1"/>
              </a:solidFill>
            </a:endParaRPr>
          </a:p>
          <a:p>
            <a:pPr marL="0" indent="0" fontAlgn="base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Bild 1" descr="Quellbild anzeigen">
            <a:extLst>
              <a:ext uri="{FF2B5EF4-FFF2-40B4-BE49-F238E27FC236}">
                <a16:creationId xmlns:a16="http://schemas.microsoft.com/office/drawing/2014/main" xmlns="" id="{376D0160-AB72-8D42-B3AB-F7D9993D3FCF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9" r="35658"/>
          <a:stretch/>
        </p:blipFill>
        <p:spPr>
          <a:xfrm rot="21600000">
            <a:off x="595933" y="1520397"/>
            <a:ext cx="1927930" cy="392171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94887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07" y="318937"/>
            <a:ext cx="8866187" cy="1506483"/>
          </a:xfrm>
        </p:spPr>
        <p:txBody>
          <a:bodyPr anchor="t">
            <a:no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Beratung am LGD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xmlns="" id="{2625DF73-3C0A-B44F-AC17-BDB021C30374}"/>
              </a:ext>
            </a:extLst>
          </p:cNvPr>
          <p:cNvSpPr txBox="1">
            <a:spLocks/>
          </p:cNvSpPr>
          <p:nvPr/>
        </p:nvSpPr>
        <p:spPr>
          <a:xfrm>
            <a:off x="3130664" y="1520397"/>
            <a:ext cx="7205609" cy="381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err="1">
                <a:solidFill>
                  <a:schemeClr val="tx1"/>
                </a:solidFill>
              </a:rPr>
              <a:t>Schulsozialarbeiter</a:t>
            </a:r>
            <a:r>
              <a:rPr lang="en-US" b="1" dirty="0">
                <a:solidFill>
                  <a:schemeClr val="tx1"/>
                </a:solidFill>
              </a:rPr>
              <a:t>*</a:t>
            </a:r>
            <a:r>
              <a:rPr lang="en-US" b="1" dirty="0" err="1">
                <a:solidFill>
                  <a:schemeClr val="tx1"/>
                </a:solidFill>
              </a:rPr>
              <a:t>innen</a:t>
            </a:r>
            <a:r>
              <a:rPr lang="en-US" b="1" dirty="0">
                <a:solidFill>
                  <a:schemeClr val="tx1"/>
                </a:solidFill>
              </a:rPr>
              <a:t>-Team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    Thorsten </a:t>
            </a:r>
            <a:r>
              <a:rPr lang="en-US" b="1" dirty="0" err="1">
                <a:solidFill>
                  <a:schemeClr val="tx1"/>
                </a:solidFill>
              </a:rPr>
              <a:t>Gräff</a:t>
            </a:r>
            <a:r>
              <a:rPr lang="en-US" b="1" dirty="0">
                <a:solidFill>
                  <a:schemeClr val="tx1"/>
                </a:solidFill>
              </a:rPr>
              <a:t> &amp; Eva </a:t>
            </a:r>
            <a:r>
              <a:rPr lang="en-US" b="1" dirty="0" err="1">
                <a:solidFill>
                  <a:schemeClr val="tx1"/>
                </a:solidFill>
              </a:rPr>
              <a:t>Henniger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     </a:t>
            </a:r>
            <a:r>
              <a:rPr lang="en-US" dirty="0" err="1">
                <a:solidFill>
                  <a:schemeClr val="tx1"/>
                </a:solidFill>
              </a:rPr>
              <a:t>Beratung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Schüler</a:t>
            </a:r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en-US" dirty="0" err="1">
                <a:solidFill>
                  <a:schemeClr val="tx1"/>
                </a:solidFill>
              </a:rPr>
              <a:t>innen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Eltern</a:t>
            </a:r>
            <a:r>
              <a:rPr lang="en-US" dirty="0">
                <a:solidFill>
                  <a:schemeClr val="tx1"/>
                </a:solidFill>
              </a:rPr>
              <a:t> und Lehrer*</a:t>
            </a:r>
            <a:r>
              <a:rPr lang="en-US" dirty="0" err="1">
                <a:solidFill>
                  <a:schemeClr val="tx1"/>
                </a:solidFill>
              </a:rPr>
              <a:t>innen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err="1">
                <a:solidFill>
                  <a:schemeClr val="tx1"/>
                </a:solidFill>
              </a:rPr>
              <a:t>Beratungsteam</a:t>
            </a:r>
            <a:r>
              <a:rPr lang="en-US" b="1" dirty="0">
                <a:solidFill>
                  <a:schemeClr val="tx1"/>
                </a:solidFill>
              </a:rPr>
              <a:t> Frau </a:t>
            </a:r>
            <a:r>
              <a:rPr lang="en-US" b="1" dirty="0" err="1">
                <a:solidFill>
                  <a:schemeClr val="tx1"/>
                </a:solidFill>
              </a:rPr>
              <a:t>Kassanke</a:t>
            </a:r>
            <a:r>
              <a:rPr lang="en-US" b="1" dirty="0">
                <a:solidFill>
                  <a:schemeClr val="tx1"/>
                </a:solidFill>
              </a:rPr>
              <a:t> und Herr </a:t>
            </a:r>
            <a:r>
              <a:rPr lang="en-US" b="1" dirty="0" err="1">
                <a:solidFill>
                  <a:schemeClr val="tx1"/>
                </a:solidFill>
              </a:rPr>
              <a:t>Schroth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     - </a:t>
            </a:r>
            <a:r>
              <a:rPr lang="en-US" dirty="0" err="1">
                <a:solidFill>
                  <a:schemeClr val="tx1"/>
                </a:solidFill>
              </a:rPr>
              <a:t>Individuelle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Beratung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soziales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Lernen</a:t>
            </a:r>
            <a:r>
              <a:rPr lang="en-US" dirty="0">
                <a:solidFill>
                  <a:schemeClr val="tx1"/>
                </a:solidFill>
              </a:rPr>
              <a:t> und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präventives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Arbeiten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Schnelle</a:t>
            </a:r>
            <a:r>
              <a:rPr lang="en-US" dirty="0">
                <a:solidFill>
                  <a:schemeClr val="tx1"/>
                </a:solidFill>
              </a:rPr>
              <a:t> und </a:t>
            </a:r>
            <a:r>
              <a:rPr lang="en-US" dirty="0" err="1">
                <a:solidFill>
                  <a:schemeClr val="tx1"/>
                </a:solidFill>
              </a:rPr>
              <a:t>informelle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Hilfe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unmittelbar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         am </a:t>
            </a:r>
            <a:r>
              <a:rPr lang="en-US" dirty="0" err="1">
                <a:solidFill>
                  <a:schemeClr val="tx1"/>
                </a:solidFill>
              </a:rPr>
              <a:t>Lernort</a:t>
            </a:r>
            <a:r>
              <a:rPr lang="en-US" dirty="0">
                <a:solidFill>
                  <a:schemeClr val="tx1"/>
                </a:solidFill>
              </a:rPr>
              <a:t> Schule</a:t>
            </a:r>
          </a:p>
          <a:p>
            <a:pPr marL="0" indent="0" fontAlgn="base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Bild 1" descr="Quellbild anzeigen">
            <a:extLst>
              <a:ext uri="{FF2B5EF4-FFF2-40B4-BE49-F238E27FC236}">
                <a16:creationId xmlns:a16="http://schemas.microsoft.com/office/drawing/2014/main" xmlns="" id="{376D0160-AB72-8D42-B3AB-F7D9993D3FCF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9" r="35658"/>
          <a:stretch/>
        </p:blipFill>
        <p:spPr>
          <a:xfrm rot="21600000">
            <a:off x="861091" y="1520397"/>
            <a:ext cx="1927930" cy="392171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83465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28" y="375498"/>
            <a:ext cx="8750071" cy="1506483"/>
          </a:xfrm>
        </p:spPr>
        <p:txBody>
          <a:bodyPr anchor="t">
            <a:no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LRS-förderung klasse 5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2" descr="Quellbild anzeigen">
            <a:extLst>
              <a:ext uri="{FF2B5EF4-FFF2-40B4-BE49-F238E27FC236}">
                <a16:creationId xmlns:a16="http://schemas.microsoft.com/office/drawing/2014/main" xmlns="" id="{17098891-0D40-844B-8159-472547A31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r="34087" b="-1"/>
          <a:stretch/>
        </p:blipFill>
        <p:spPr bwMode="auto">
          <a:xfrm>
            <a:off x="800328" y="1881981"/>
            <a:ext cx="3152439" cy="3448851"/>
          </a:xfrm>
          <a:custGeom>
            <a:avLst/>
            <a:gdLst/>
            <a:ahLst/>
            <a:cxnLst/>
            <a:rect l="l" t="t" r="r" b="b"/>
            <a:pathLst>
              <a:path w="3152439" h="3448851">
                <a:moveTo>
                  <a:pt x="409034" y="0"/>
                </a:moveTo>
                <a:lnTo>
                  <a:pt x="3152439" y="0"/>
                </a:lnTo>
                <a:lnTo>
                  <a:pt x="3152439" y="3032147"/>
                </a:lnTo>
                <a:lnTo>
                  <a:pt x="2735735" y="3448851"/>
                </a:lnTo>
                <a:lnTo>
                  <a:pt x="0" y="3448851"/>
                </a:lnTo>
                <a:lnTo>
                  <a:pt x="0" y="409034"/>
                </a:lnTo>
                <a:close/>
              </a:path>
            </a:pathLst>
          </a:custGeom>
          <a:noFill/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7DB36763-677C-D74F-92C6-33BDE7ADB956}"/>
              </a:ext>
            </a:extLst>
          </p:cNvPr>
          <p:cNvSpPr txBox="1"/>
          <p:nvPr/>
        </p:nvSpPr>
        <p:spPr>
          <a:xfrm>
            <a:off x="4165600" y="1881981"/>
            <a:ext cx="6642100" cy="2803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50000"/>
              </a:lnSpc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(L)RS-Test für alle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Schüler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*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innen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 der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Jgst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. 5 </a:t>
            </a:r>
          </a:p>
          <a:p>
            <a:pPr marL="0" marR="0" lvl="0" indent="0" fontAlgn="base">
              <a:lnSpc>
                <a:spcPct val="150000"/>
              </a:lnSpc>
              <a:tabLst/>
              <a:defRPr/>
            </a:pPr>
            <a:r>
              <a:rPr lang="en-US" sz="2000" dirty="0"/>
              <a:t>	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vor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 und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nach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 den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Herbstferien</a:t>
            </a:r>
            <a:endParaRPr kumimoji="0" lang="en-US" sz="2000" b="0" i="0" u="none" strike="noStrike" spc="0" normalizeH="0" baseline="0" noProof="0" dirty="0">
              <a:ln>
                <a:noFill/>
              </a:ln>
              <a:uLnTx/>
              <a:uFillTx/>
            </a:endParaRPr>
          </a:p>
          <a:p>
            <a:pPr marL="342900" marR="0" lvl="0" indent="-342900" fontAlgn="base">
              <a:lnSpc>
                <a:spcPct val="150000"/>
              </a:lnSpc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Feststellung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 von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Förderbedarf</a:t>
            </a:r>
            <a:endParaRPr kumimoji="0" lang="en-US" sz="2000" b="0" i="0" u="none" strike="noStrike" spc="0" normalizeH="0" baseline="0" noProof="0" dirty="0">
              <a:ln>
                <a:noFill/>
              </a:ln>
              <a:uLnTx/>
              <a:uFillTx/>
            </a:endParaRPr>
          </a:p>
          <a:p>
            <a:pPr marL="342900" marR="0" lvl="0" indent="-342900" fontAlgn="base">
              <a:lnSpc>
                <a:spcPct val="150000"/>
              </a:lnSpc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Elterngespräch</a:t>
            </a:r>
            <a:endParaRPr kumimoji="0" lang="en-US" sz="2000" b="0" i="0" u="none" strike="noStrike" spc="0" normalizeH="0" baseline="0" noProof="0" dirty="0">
              <a:ln>
                <a:noFill/>
              </a:ln>
              <a:uLnTx/>
              <a:uFillTx/>
            </a:endParaRPr>
          </a:p>
          <a:p>
            <a:pPr marL="342900" marR="0" lvl="0" indent="-342900" fontAlgn="base">
              <a:lnSpc>
                <a:spcPct val="150000"/>
              </a:lnSpc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Wöchentliche</a:t>
            </a:r>
            <a:r>
              <a:rPr lang="en-US" sz="2000" dirty="0"/>
              <a:t> LRS-F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örderung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 </a:t>
            </a:r>
          </a:p>
          <a:p>
            <a:pPr marL="342900" marR="0" lvl="0" indent="-342900" fontAlgn="base">
              <a:lnSpc>
                <a:spcPct val="150000"/>
              </a:lnSpc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Empfehlung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außerschulischer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uLnTx/>
                <a:uFillTx/>
              </a:rPr>
              <a:t>Maßnahmen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uLnTx/>
                <a:uFillTx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78077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EB90296-CFE0-401D-9CA3-32966EC4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C9B4EE-7611-4ED9-B356-7BDD377C3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A4F266A-F2F7-47CD-8BBC-E3777E982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D69C80-8919-4A32-B897-F2A21F94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27B072-CC5B-481B-9719-8CD4C5444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134C76-7FB4-4BB7-9322-DD8A4B179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Single Corner Rectangle 17">
            <a:extLst>
              <a:ext uri="{FF2B5EF4-FFF2-40B4-BE49-F238E27FC236}">
                <a16:creationId xmlns:a16="http://schemas.microsoft.com/office/drawing/2014/main" xmlns="" id="{C0C57804-4F33-4D85-AA3E-DA0F214BB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BB9B3F8-79B6-AF45-8775-E36407B4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11217276" cy="33535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</a:rPr>
              <a:t>Sonstige</a:t>
            </a:r>
            <a:r>
              <a:rPr lang="en-US" sz="5400" b="1" dirty="0">
                <a:solidFill>
                  <a:schemeClr val="tx2"/>
                </a:solidFill>
              </a:rPr>
              <a:t> </a:t>
            </a:r>
            <a:r>
              <a:rPr lang="en-US" sz="5400" b="1" dirty="0" err="1">
                <a:solidFill>
                  <a:schemeClr val="tx2"/>
                </a:solidFill>
              </a:rPr>
              <a:t>angebote</a:t>
            </a:r>
            <a:endParaRPr lang="en-US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07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90" y="451605"/>
            <a:ext cx="7785060" cy="1506483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Lernhilfen am </a:t>
            </a:r>
            <a:r>
              <a:rPr lang="de-DE" sz="4000" b="1" dirty="0" err="1">
                <a:solidFill>
                  <a:schemeClr val="tx2"/>
                </a:solidFill>
              </a:rPr>
              <a:t>lgd</a:t>
            </a:r>
            <a:endParaRPr lang="de-DE" sz="4000" b="1" dirty="0">
              <a:solidFill>
                <a:schemeClr val="tx2"/>
              </a:solidFill>
            </a:endParaRP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nhaltsplatzhalter 16">
            <a:extLst>
              <a:ext uri="{FF2B5EF4-FFF2-40B4-BE49-F238E27FC236}">
                <a16:creationId xmlns:a16="http://schemas.microsoft.com/office/drawing/2014/main" xmlns="" id="{7C7F1031-D3F7-F648-8D06-4E171814744D}"/>
              </a:ext>
            </a:extLst>
          </p:cNvPr>
          <p:cNvSpPr txBox="1">
            <a:spLocks/>
          </p:cNvSpPr>
          <p:nvPr/>
        </p:nvSpPr>
        <p:spPr>
          <a:xfrm>
            <a:off x="1176390" y="2126366"/>
            <a:ext cx="4937655" cy="432240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DE" sz="1800" b="1" dirty="0">
                <a:solidFill>
                  <a:schemeClr val="tx1"/>
                </a:solidFill>
                <a:cs typeface="Calibri" panose="020F0502020204030204" pitchFamily="34" charset="0"/>
              </a:rPr>
              <a:t>„Lerncoaching“</a:t>
            </a:r>
            <a:endParaRPr lang="de-DE" sz="18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sz="1800" dirty="0">
                <a:solidFill>
                  <a:schemeClr val="tx1"/>
                </a:solidFill>
                <a:cs typeface="Calibri" panose="020F0502020204030204" pitchFamily="34" charset="0"/>
              </a:rPr>
              <a:t>professionelle individuelle Beratung</a:t>
            </a:r>
          </a:p>
          <a:p>
            <a:pPr>
              <a:defRPr/>
            </a:pPr>
            <a:r>
              <a:rPr lang="de-DE" sz="1800" dirty="0">
                <a:solidFill>
                  <a:schemeClr val="tx1"/>
                </a:solidFill>
                <a:cs typeface="Calibri" panose="020F0502020204030204" pitchFamily="34" charset="0"/>
              </a:rPr>
              <a:t>ein freiwilliges Angebot für alle SuS, das von Lehrerinnen und Lehrern empfohlen, oder von SuS auf eigenen Wunsch hin wahrgenommen werden kann</a:t>
            </a:r>
          </a:p>
          <a:p>
            <a:pPr>
              <a:defRPr/>
            </a:pPr>
            <a:r>
              <a:rPr lang="de-DE" sz="1800" dirty="0">
                <a:solidFill>
                  <a:schemeClr val="tx1"/>
                </a:solidFill>
                <a:cs typeface="Calibri" panose="020F0502020204030204" pitchFamily="34" charset="0"/>
              </a:rPr>
              <a:t>ziel- und lösungsorientiert</a:t>
            </a:r>
          </a:p>
          <a:p>
            <a:pPr>
              <a:defRPr/>
            </a:pPr>
            <a:r>
              <a:rPr lang="de-DE" sz="1800" dirty="0">
                <a:solidFill>
                  <a:schemeClr val="tx1"/>
                </a:solidFill>
                <a:cs typeface="Calibri" panose="020F0502020204030204" pitchFamily="34" charset="0"/>
              </a:rPr>
              <a:t>Ansprechpartnerin: </a:t>
            </a:r>
            <a:r>
              <a:rPr lang="de-DE" sz="1800" b="1" dirty="0">
                <a:solidFill>
                  <a:schemeClr val="tx1"/>
                </a:solidFill>
                <a:cs typeface="Calibri" panose="020F0502020204030204" pitchFamily="34" charset="0"/>
              </a:rPr>
              <a:t>Frau Düchting</a:t>
            </a:r>
            <a:endParaRPr lang="de-DE" sz="1800" b="1" dirty="0">
              <a:solidFill>
                <a:schemeClr val="tx1"/>
              </a:solidFill>
            </a:endParaRPr>
          </a:p>
          <a:p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4" name="Inhaltsplatzhalter 19">
            <a:extLst>
              <a:ext uri="{FF2B5EF4-FFF2-40B4-BE49-F238E27FC236}">
                <a16:creationId xmlns:a16="http://schemas.microsoft.com/office/drawing/2014/main" xmlns="" id="{70146D10-A2A2-594A-A188-F62DEBFB6BD8}"/>
              </a:ext>
            </a:extLst>
          </p:cNvPr>
          <p:cNvSpPr txBox="1">
            <a:spLocks/>
          </p:cNvSpPr>
          <p:nvPr/>
        </p:nvSpPr>
        <p:spPr>
          <a:xfrm>
            <a:off x="6076418" y="2126367"/>
            <a:ext cx="5701244" cy="504251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DE" sz="1800" b="1" dirty="0">
                <a:solidFill>
                  <a:schemeClr val="tx1"/>
                </a:solidFill>
              </a:rPr>
              <a:t>„Schüler helfen Schülern“</a:t>
            </a:r>
          </a:p>
          <a:p>
            <a:pPr>
              <a:defRPr/>
            </a:pPr>
            <a:r>
              <a:rPr lang="de-DE" sz="1800" dirty="0">
                <a:solidFill>
                  <a:schemeClr val="tx1"/>
                </a:solidFill>
              </a:rPr>
              <a:t>für  SuS der Jahrgänge 5 bis 7</a:t>
            </a:r>
          </a:p>
          <a:p>
            <a:pPr>
              <a:defRPr/>
            </a:pPr>
            <a:r>
              <a:rPr lang="de-DE" sz="1800" dirty="0">
                <a:solidFill>
                  <a:schemeClr val="tx1"/>
                </a:solidFill>
              </a:rPr>
              <a:t>Förderunterricht in den Fächern Englisch, Mathematik, Latein, Französisch, Spanisch und Deutsch</a:t>
            </a:r>
          </a:p>
          <a:p>
            <a:pPr>
              <a:defRPr/>
            </a:pPr>
            <a:r>
              <a:rPr lang="de-DE" sz="1800" dirty="0">
                <a:solidFill>
                  <a:schemeClr val="tx1"/>
                </a:solidFill>
              </a:rPr>
              <a:t>erteilt von SuS aus den Jahrgängen 8 bis Q2</a:t>
            </a:r>
          </a:p>
          <a:p>
            <a:pPr>
              <a:defRPr/>
            </a:pPr>
            <a:r>
              <a:rPr lang="de-DE" sz="1800" b="1" dirty="0">
                <a:solidFill>
                  <a:schemeClr val="tx1"/>
                </a:solidFill>
              </a:rPr>
              <a:t>Ziele: </a:t>
            </a:r>
            <a:r>
              <a:rPr lang="de-DE" sz="1800" dirty="0">
                <a:solidFill>
                  <a:schemeClr val="tx1"/>
                </a:solidFill>
              </a:rPr>
              <a:t>Aufarbeitung punktueller Schwächen in enger Kooperation mit den Fachlehrer*innen</a:t>
            </a:r>
          </a:p>
          <a:p>
            <a:pPr>
              <a:defRPr/>
            </a:pPr>
            <a:r>
              <a:rPr lang="de-DE" sz="1800" dirty="0">
                <a:solidFill>
                  <a:schemeClr val="tx1"/>
                </a:solidFill>
              </a:rPr>
              <a:t>Ansprechpartnerin: </a:t>
            </a:r>
            <a:r>
              <a:rPr lang="de-DE" sz="1800" b="1" dirty="0">
                <a:solidFill>
                  <a:schemeClr val="tx1"/>
                </a:solidFill>
              </a:rPr>
              <a:t>Herr Kraft</a:t>
            </a:r>
          </a:p>
        </p:txBody>
      </p:sp>
      <p:pic>
        <p:nvPicPr>
          <p:cNvPr id="1026" name="Picture 2" descr="Nachhilfe - Illustrationen und Vektorgrafiken - iStock">
            <a:extLst>
              <a:ext uri="{FF2B5EF4-FFF2-40B4-BE49-F238E27FC236}">
                <a16:creationId xmlns:a16="http://schemas.microsoft.com/office/drawing/2014/main" xmlns="" id="{961A3F2E-4EBC-AE47-B5AB-86B284F3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244" y="7918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148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910" y="441214"/>
            <a:ext cx="7973079" cy="1506483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Arbeitsgemeinschaften (AG) 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B6BF9202-E26E-5A41-A075-BF3A3195DB82}"/>
              </a:ext>
            </a:extLst>
          </p:cNvPr>
          <p:cNvSpPr txBox="1"/>
          <p:nvPr/>
        </p:nvSpPr>
        <p:spPr>
          <a:xfrm>
            <a:off x="461914" y="1740348"/>
            <a:ext cx="7185796" cy="188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base">
              <a:lnSpc>
                <a:spcPct val="150000"/>
              </a:lnSpc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000" b="0" i="0" u="none" strike="noStrik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Vielzahl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 von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Arbeitsgemeinschaften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 am LGD </a:t>
            </a:r>
          </a:p>
          <a:p>
            <a:pPr marL="0" marR="0" lvl="0" indent="0" fontAlgn="base">
              <a:lnSpc>
                <a:spcPct val="150000"/>
              </a:lnSpc>
              <a:buFont typeface="Wingdings 3" panose="05040102010807070707" pitchFamily="18" charset="2"/>
              <a:buChar char=""/>
              <a:tabLst/>
              <a:defRPr/>
            </a:pPr>
            <a:r>
              <a:rPr lang="en-US" sz="2000" dirty="0"/>
              <a:t> </a:t>
            </a:r>
            <a:r>
              <a:rPr lang="en-US" sz="2000" dirty="0" err="1"/>
              <a:t>z.B.</a:t>
            </a:r>
            <a:r>
              <a:rPr lang="en-US" sz="2000" dirty="0"/>
              <a:t> Sport, Theater, </a:t>
            </a:r>
            <a:r>
              <a:rPr lang="en-US" sz="2000" dirty="0" err="1"/>
              <a:t>Musik</a:t>
            </a:r>
            <a:r>
              <a:rPr lang="en-US" sz="2000" dirty="0"/>
              <a:t>, Kunst, </a:t>
            </a:r>
            <a:r>
              <a:rPr lang="en-US" sz="2000" dirty="0" err="1"/>
              <a:t>Medien</a:t>
            </a:r>
            <a:r>
              <a:rPr lang="en-US" sz="2000" dirty="0"/>
              <a:t>, </a:t>
            </a:r>
            <a:r>
              <a:rPr lang="en-US" sz="2000" dirty="0" err="1"/>
              <a:t>Handwerken</a:t>
            </a:r>
            <a:r>
              <a:rPr lang="en-US" sz="2000" dirty="0"/>
              <a:t>,</a:t>
            </a:r>
          </a:p>
          <a:p>
            <a:pPr marL="0" marR="0" lvl="0" indent="0" fontAlgn="base">
              <a:lnSpc>
                <a:spcPct val="150000"/>
              </a:lnSpc>
              <a:tabLst/>
              <a:defRPr/>
            </a:pPr>
            <a:r>
              <a:rPr lang="en-US" sz="2000" dirty="0"/>
              <a:t>     </a:t>
            </a:r>
            <a:r>
              <a:rPr lang="en-US" sz="2000" dirty="0" err="1"/>
              <a:t>Schulsanitätsdienst</a:t>
            </a:r>
            <a:r>
              <a:rPr lang="en-US" sz="2000" dirty="0"/>
              <a:t>, Technik</a:t>
            </a:r>
          </a:p>
          <a:p>
            <a:pPr marL="0" marR="0" lvl="0" indent="0" fontAlgn="base">
              <a:lnSpc>
                <a:spcPct val="150000"/>
              </a:lnSpc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000" b="0" i="0" u="none" strike="noStrik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Die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Teilnahme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ist</a:t>
            </a:r>
            <a:r>
              <a:rPr kumimoji="0" lang="en-US" sz="2000" b="0" i="0" u="none" strike="noStrik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en-US" sz="2000" b="0" i="0" u="none" strike="noStrik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freiwillig</a:t>
            </a:r>
            <a:endParaRPr kumimoji="0" lang="en-US" sz="2000" b="0" i="0" u="none" strike="noStrik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E3A0BE3-FCAB-4483-B057-FEC2EDBE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9" y="1775727"/>
            <a:ext cx="4008395" cy="267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277F0CF-8A0A-42A8-8972-BA4F2306E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10" y="4229023"/>
            <a:ext cx="4917946" cy="24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60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6577CC8E-F06A-4D89-A8B0-F0ECBBB5D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Der leibniz-timer</a:t>
            </a:r>
          </a:p>
        </p:txBody>
      </p:sp>
      <p:pic>
        <p:nvPicPr>
          <p:cNvPr id="4" name="Grafik 3" descr="Ein Bild, das Text, Papierprodukt, Papier, Buch enthält.&#10;&#10;Automatisch generierte Beschreibung">
            <a:extLst>
              <a:ext uri="{FF2B5EF4-FFF2-40B4-BE49-F238E27FC236}">
                <a16:creationId xmlns:a16="http://schemas.microsoft.com/office/drawing/2014/main" xmlns="" id="{B6F6EF72-65C9-5626-0D7A-E5A18D153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867" b="47"/>
          <a:stretch/>
        </p:blipFill>
        <p:spPr>
          <a:xfrm rot="5400000">
            <a:off x="-1677156" y="1677987"/>
            <a:ext cx="6858000" cy="3502025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7" name="Textplatzhalter 5">
            <a:extLst>
              <a:ext uri="{FF2B5EF4-FFF2-40B4-BE49-F238E27FC236}">
                <a16:creationId xmlns:a16="http://schemas.microsoft.com/office/drawing/2014/main" xmlns="" id="{0D04097D-AD07-0A42-B0C9-E507524CF976}"/>
              </a:ext>
            </a:extLst>
          </p:cNvPr>
          <p:cNvSpPr txBox="1">
            <a:spLocks/>
          </p:cNvSpPr>
          <p:nvPr/>
        </p:nvSpPr>
        <p:spPr>
          <a:xfrm>
            <a:off x="3884612" y="685800"/>
            <a:ext cx="6626072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/>
              <a:t>Unterstützt die Schüler*innen bei der Bewältigung der Aufgaben im Schulalltag</a:t>
            </a:r>
          </a:p>
          <a:p>
            <a:r>
              <a:rPr lang="en-US" altLang="de-DE"/>
              <a:t>Enthalten sind Stundenplan, Lernmethoden, Schulregeln, Hausordnung, Smartphoneordnung…</a:t>
            </a:r>
          </a:p>
          <a:p>
            <a:r>
              <a:rPr lang="en-US" altLang="de-DE"/>
              <a:t>Schnelles Kommunikationsinstrument zwischen Eltern und  Lehrer*innen</a:t>
            </a:r>
          </a:p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898A1791-8619-4D20-ACC2-48F87775E3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BF987B5A-582E-42C6-8AC9-E7B3C302D7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3350FC54-0515-4EB6-95E0-381844640A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4EA0B4D9-64BC-417E-BD66-C06B3388CA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095F5787-1413-459C-9A7F-263289A48E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8D20E894-0080-41D6-8E4A-BA90FADA93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449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FEB90296-CFE0-401D-9CA3-32966EC4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08C9B4EE-7611-4ED9-B356-7BDD377C3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4A4F266A-F2F7-47CD-8BBC-E3777E982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20D69C80-8919-4A32-B897-F2A21F94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F427B072-CC5B-481B-9719-8CD4C5444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7E134C76-7FB4-4BB7-9322-DD8A4B179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8" name="Snip Single Corner Rectangle 17">
            <a:extLst>
              <a:ext uri="{FF2B5EF4-FFF2-40B4-BE49-F238E27FC236}">
                <a16:creationId xmlns:a16="http://schemas.microsoft.com/office/drawing/2014/main" xmlns="" id="{C0C57804-4F33-4D85-AA3E-DA0F214BB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519AA8-84D2-4897-84B3-8EC045E2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11093450" cy="13573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Der </a:t>
            </a:r>
            <a:r>
              <a:rPr lang="en-US" sz="4000" b="1" dirty="0" err="1">
                <a:solidFill>
                  <a:schemeClr val="tx2"/>
                </a:solidFill>
              </a:rPr>
              <a:t>Übergang</a:t>
            </a:r>
            <a:r>
              <a:rPr lang="en-US" sz="4000" dirty="0">
                <a:solidFill>
                  <a:schemeClr val="tx2"/>
                </a:solidFill>
              </a:rPr>
              <a:t> von der </a:t>
            </a:r>
            <a:r>
              <a:rPr lang="en-US" sz="4000" b="1" dirty="0" err="1">
                <a:solidFill>
                  <a:schemeClr val="tx2"/>
                </a:solidFill>
              </a:rPr>
              <a:t>Grundschule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zum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b="1" dirty="0">
                <a:solidFill>
                  <a:schemeClr val="tx2"/>
                </a:solidFill>
              </a:rPr>
              <a:t>Gymnasium </a:t>
            </a:r>
          </a:p>
        </p:txBody>
      </p:sp>
      <p:pic>
        <p:nvPicPr>
          <p:cNvPr id="21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DE8485C6-FF51-47E1-A0B7-04F0519A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xmlns="" id="{70E8518F-E183-5D4F-81F5-0DB3CF101C5A}"/>
              </a:ext>
            </a:extLst>
          </p:cNvPr>
          <p:cNvSpPr txBox="1">
            <a:spLocks/>
          </p:cNvSpPr>
          <p:nvPr/>
        </p:nvSpPr>
        <p:spPr>
          <a:xfrm>
            <a:off x="777033" y="2258309"/>
            <a:ext cx="7004892" cy="46758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50000"/>
              </a:lnSpc>
              <a:defRPr/>
            </a:pPr>
            <a:r>
              <a:rPr lang="en-US" altLang="de-DE" sz="2400" dirty="0">
                <a:solidFill>
                  <a:schemeClr val="tx1"/>
                </a:solidFill>
              </a:rPr>
              <a:t> </a:t>
            </a:r>
            <a:r>
              <a:rPr lang="en-US" altLang="de-DE" dirty="0" err="1">
                <a:solidFill>
                  <a:schemeClr val="tx1"/>
                </a:solidFill>
              </a:rPr>
              <a:t>Ziele</a:t>
            </a:r>
            <a:r>
              <a:rPr lang="en-US" altLang="de-DE" dirty="0">
                <a:solidFill>
                  <a:schemeClr val="tx1"/>
                </a:solidFill>
              </a:rPr>
              <a:t> der </a:t>
            </a:r>
            <a:r>
              <a:rPr lang="en-US" altLang="de-DE" dirty="0" err="1">
                <a:solidFill>
                  <a:schemeClr val="tx1"/>
                </a:solidFill>
              </a:rPr>
              <a:t>Erprobungsstufe</a:t>
            </a:r>
            <a:endParaRPr lang="en-US" altLang="de-DE" dirty="0">
              <a:solidFill>
                <a:schemeClr val="tx1"/>
              </a:solidFill>
            </a:endParaRPr>
          </a:p>
          <a:p>
            <a:pPr marL="0" indent="0" fontAlgn="base">
              <a:lnSpc>
                <a:spcPct val="15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Unterricht</a:t>
            </a:r>
            <a:r>
              <a:rPr lang="en-US" dirty="0">
                <a:solidFill>
                  <a:schemeClr val="tx1"/>
                </a:solidFill>
              </a:rPr>
              <a:t> in der </a:t>
            </a:r>
            <a:r>
              <a:rPr lang="en-US" dirty="0" err="1">
                <a:solidFill>
                  <a:schemeClr val="tx1"/>
                </a:solidFill>
              </a:rPr>
              <a:t>Erprobungsstufe</a:t>
            </a:r>
            <a:endParaRPr lang="en-US" dirty="0">
              <a:solidFill>
                <a:schemeClr val="tx1"/>
              </a:solidFill>
            </a:endParaRPr>
          </a:p>
          <a:p>
            <a:pPr marL="0" indent="0" fontAlgn="base">
              <a:lnSpc>
                <a:spcPct val="15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MuT-Klasse</a:t>
            </a:r>
            <a:endParaRPr lang="en-US" dirty="0">
              <a:solidFill>
                <a:schemeClr val="tx1"/>
              </a:solidFill>
            </a:endParaRPr>
          </a:p>
          <a:p>
            <a:pPr marL="0" indent="0" fontAlgn="base">
              <a:lnSpc>
                <a:spcPct val="15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Sonstige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Angebote</a:t>
            </a:r>
            <a:endParaRPr lang="en-US" dirty="0">
              <a:solidFill>
                <a:schemeClr val="tx1"/>
              </a:solidFill>
            </a:endParaRPr>
          </a:p>
          <a:p>
            <a:pPr marL="0" indent="0" fontAlgn="base">
              <a:lnSpc>
                <a:spcPct val="15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Organisatorisches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dirty="0" err="1">
                <a:solidFill>
                  <a:schemeClr val="tx1"/>
                </a:solidFill>
              </a:rPr>
              <a:t>Termine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 fontAlgn="base">
              <a:lnSpc>
                <a:spcPct val="150000"/>
              </a:lnSpc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2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451605"/>
            <a:ext cx="7501863" cy="1506483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Die </a:t>
            </a:r>
            <a:r>
              <a:rPr lang="de-DE" sz="4000" b="1" dirty="0" err="1">
                <a:solidFill>
                  <a:schemeClr val="tx2"/>
                </a:solidFill>
              </a:rPr>
              <a:t>übermittagsbetreuung</a:t>
            </a:r>
            <a:endParaRPr lang="de-DE" sz="4000" b="1" dirty="0">
              <a:solidFill>
                <a:schemeClr val="tx2"/>
              </a:solidFill>
            </a:endParaRP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Quellbild anzeigen">
            <a:extLst>
              <a:ext uri="{FF2B5EF4-FFF2-40B4-BE49-F238E27FC236}">
                <a16:creationId xmlns:a16="http://schemas.microsoft.com/office/drawing/2014/main" xmlns="" id="{89DC2C13-75FF-6748-B89F-B878A51AB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5" r="35895"/>
          <a:stretch/>
        </p:blipFill>
        <p:spPr bwMode="auto">
          <a:xfrm>
            <a:off x="9873" y="10"/>
            <a:ext cx="3371397" cy="685799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xmlns="" id="{05FD8108-0788-874A-B3B3-59CB9E66BD57}"/>
              </a:ext>
            </a:extLst>
          </p:cNvPr>
          <p:cNvSpPr txBox="1">
            <a:spLocks/>
          </p:cNvSpPr>
          <p:nvPr/>
        </p:nvSpPr>
        <p:spPr>
          <a:xfrm>
            <a:off x="3616273" y="1790699"/>
            <a:ext cx="8337548" cy="4189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1800" dirty="0" err="1">
                <a:solidFill>
                  <a:schemeClr val="tx1"/>
                </a:solidFill>
              </a:rPr>
              <a:t>pädagogisches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Konzept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für</a:t>
            </a:r>
            <a:r>
              <a:rPr lang="en-US" sz="1800" dirty="0">
                <a:solidFill>
                  <a:schemeClr val="tx1"/>
                </a:solidFill>
              </a:rPr>
              <a:t> das Gymnasium, </a:t>
            </a:r>
            <a:r>
              <a:rPr lang="en-US" sz="1800" dirty="0" err="1">
                <a:solidFill>
                  <a:schemeClr val="tx1"/>
                </a:solidFill>
              </a:rPr>
              <a:t>geleitet</a:t>
            </a:r>
            <a:r>
              <a:rPr lang="en-US" sz="1800" dirty="0">
                <a:solidFill>
                  <a:schemeClr val="tx1"/>
                </a:solidFill>
              </a:rPr>
              <a:t> von </a:t>
            </a:r>
            <a:r>
              <a:rPr lang="en-US" sz="1800" dirty="0" err="1">
                <a:solidFill>
                  <a:schemeClr val="tx1"/>
                </a:solidFill>
              </a:rPr>
              <a:t>pädagogischen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Fachkräften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en-US" sz="1800" dirty="0" err="1">
                <a:solidFill>
                  <a:schemeClr val="tx1"/>
                </a:solidFill>
              </a:rPr>
              <a:t>Austausch</a:t>
            </a:r>
            <a:r>
              <a:rPr lang="en-US" sz="1800" dirty="0">
                <a:solidFill>
                  <a:schemeClr val="tx1"/>
                </a:solidFill>
              </a:rPr>
              <a:t> und </a:t>
            </a:r>
            <a:r>
              <a:rPr lang="en-US" sz="1800" dirty="0" err="1">
                <a:solidFill>
                  <a:schemeClr val="tx1"/>
                </a:solidFill>
              </a:rPr>
              <a:t>Zusammenarbeit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mit</a:t>
            </a:r>
            <a:r>
              <a:rPr lang="en-US" sz="1800" dirty="0">
                <a:solidFill>
                  <a:schemeClr val="tx1"/>
                </a:solidFill>
              </a:rPr>
              <a:t> Lehrer*</a:t>
            </a:r>
            <a:r>
              <a:rPr lang="en-US" sz="1800" dirty="0" err="1">
                <a:solidFill>
                  <a:schemeClr val="tx1"/>
                </a:solidFill>
              </a:rPr>
              <a:t>innen</a:t>
            </a:r>
            <a:r>
              <a:rPr lang="en-US" sz="1800" dirty="0">
                <a:solidFill>
                  <a:schemeClr val="tx1"/>
                </a:solidFill>
              </a:rPr>
              <a:t> und </a:t>
            </a:r>
            <a:r>
              <a:rPr lang="en-US" sz="1800" dirty="0" err="1">
                <a:solidFill>
                  <a:schemeClr val="tx1"/>
                </a:solidFill>
              </a:rPr>
              <a:t>Sozialarbeiter</a:t>
            </a: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 err="1">
                <a:solidFill>
                  <a:schemeClr val="tx1"/>
                </a:solidFill>
              </a:rPr>
              <a:t>innen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individuelles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Buchen</a:t>
            </a:r>
            <a:r>
              <a:rPr lang="en-US" sz="1800" dirty="0">
                <a:solidFill>
                  <a:schemeClr val="tx1"/>
                </a:solidFill>
              </a:rPr>
              <a:t> von </a:t>
            </a:r>
            <a:r>
              <a:rPr lang="en-US" sz="1800" dirty="0" err="1">
                <a:solidFill>
                  <a:schemeClr val="tx1"/>
                </a:solidFill>
              </a:rPr>
              <a:t>Betreuungstagen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möglich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10000"/>
              </a:lnSpc>
              <a:defRPr/>
            </a:pPr>
            <a:r>
              <a:rPr lang="en-US" sz="1800" dirty="0" err="1">
                <a:solidFill>
                  <a:schemeClr val="tx1"/>
                </a:solidFill>
              </a:rPr>
              <a:t>Verlässliche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Betreuungszeiten</a:t>
            </a:r>
            <a:r>
              <a:rPr lang="en-US" sz="1800" dirty="0">
                <a:solidFill>
                  <a:schemeClr val="tx1"/>
                </a:solidFill>
              </a:rPr>
              <a:t> – </a:t>
            </a:r>
            <a:r>
              <a:rPr lang="en-US" sz="1800" dirty="0" err="1">
                <a:solidFill>
                  <a:schemeClr val="tx1"/>
                </a:solidFill>
              </a:rPr>
              <a:t>auch</a:t>
            </a:r>
            <a:r>
              <a:rPr lang="en-US" sz="1800" dirty="0">
                <a:solidFill>
                  <a:schemeClr val="tx1"/>
                </a:solidFill>
              </a:rPr>
              <a:t> an </a:t>
            </a:r>
            <a:r>
              <a:rPr lang="en-US" sz="1800" dirty="0" err="1">
                <a:solidFill>
                  <a:schemeClr val="tx1"/>
                </a:solidFill>
              </a:rPr>
              <a:t>bestimmten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schulfreien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Tagen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außer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Schulferien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chemeClr val="tx1"/>
                </a:solidFill>
              </a:rPr>
              <a:t> 2 </a:t>
            </a:r>
            <a:r>
              <a:rPr lang="en-US" sz="1800" dirty="0" err="1">
                <a:solidFill>
                  <a:schemeClr val="tx1"/>
                </a:solidFill>
              </a:rPr>
              <a:t>Ausflüge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Schuljahr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Sicherstellung</a:t>
            </a:r>
            <a:r>
              <a:rPr lang="en-US" sz="1800" dirty="0">
                <a:solidFill>
                  <a:schemeClr val="tx1"/>
                </a:solidFill>
              </a:rPr>
              <a:t> der </a:t>
            </a:r>
            <a:r>
              <a:rPr lang="en-US" sz="1800" dirty="0" err="1">
                <a:solidFill>
                  <a:schemeClr val="tx1"/>
                </a:solidFill>
              </a:rPr>
              <a:t>Mahlzeiten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durch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unseren</a:t>
            </a:r>
            <a:r>
              <a:rPr lang="en-US" sz="1800" dirty="0">
                <a:solidFill>
                  <a:schemeClr val="tx1"/>
                </a:solidFill>
              </a:rPr>
              <a:t> Caterer                  „</a:t>
            </a:r>
            <a:r>
              <a:rPr lang="en-US" sz="1800" dirty="0" err="1">
                <a:solidFill>
                  <a:schemeClr val="tx1"/>
                </a:solidFill>
              </a:rPr>
              <a:t>Kidsfood</a:t>
            </a:r>
            <a:r>
              <a:rPr lang="en-US" sz="1800" dirty="0">
                <a:solidFill>
                  <a:schemeClr val="tx1"/>
                </a:solidFill>
              </a:rPr>
              <a:t>”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B45242D2-88FC-B740-B56D-A10345DCD26C}"/>
              </a:ext>
            </a:extLst>
          </p:cNvPr>
          <p:cNvSpPr txBox="1"/>
          <p:nvPr/>
        </p:nvSpPr>
        <p:spPr>
          <a:xfrm>
            <a:off x="3613098" y="5843629"/>
            <a:ext cx="5107941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b="1" dirty="0" err="1"/>
              <a:t>Leitung</a:t>
            </a:r>
            <a:r>
              <a:rPr lang="en-US" sz="1800" b="1" dirty="0"/>
              <a:t>: Frau </a:t>
            </a:r>
            <a:r>
              <a:rPr lang="en-US" sz="1800" b="1" dirty="0" err="1"/>
              <a:t>Honerbach</a:t>
            </a:r>
            <a:r>
              <a:rPr lang="en-US" sz="1800" b="1" dirty="0"/>
              <a:t>  </a:t>
            </a:r>
            <a:endParaRPr lang="en-US" b="1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( </a:t>
            </a:r>
            <a:r>
              <a:rPr lang="en-US" sz="1800" dirty="0" err="1"/>
              <a:t>einschl</a:t>
            </a:r>
            <a:r>
              <a:rPr lang="en-US" sz="1800" dirty="0"/>
              <a:t>. </a:t>
            </a:r>
            <a:r>
              <a:rPr lang="en-US" sz="1800" dirty="0" err="1"/>
              <a:t>Vertragsmanagement</a:t>
            </a:r>
            <a:r>
              <a:rPr lang="en-US" sz="1800" dirty="0"/>
              <a:t> </a:t>
            </a:r>
            <a:r>
              <a:rPr lang="en-US" sz="1800" dirty="0" err="1"/>
              <a:t>sowie</a:t>
            </a:r>
            <a:r>
              <a:rPr lang="en-US" sz="1800" dirty="0"/>
              <a:t> </a:t>
            </a:r>
            <a:r>
              <a:rPr lang="en-US" sz="1800" dirty="0" err="1"/>
              <a:t>Bildung</a:t>
            </a:r>
            <a:r>
              <a:rPr lang="en-US" sz="1800" dirty="0"/>
              <a:t> u. </a:t>
            </a:r>
            <a:r>
              <a:rPr lang="en-US" sz="1800" dirty="0" err="1"/>
              <a:t>Teilhabe</a:t>
            </a:r>
            <a:r>
              <a:rPr lang="en-US" sz="18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392545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5">
            <a:extLst>
              <a:ext uri="{FF2B5EF4-FFF2-40B4-BE49-F238E27FC236}">
                <a16:creationId xmlns:a16="http://schemas.microsoft.com/office/drawing/2014/main" xmlns="" id="{153F7EA7-0FE7-458E-BEC0-10663883F8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Unsere schulhunde </a:t>
            </a:r>
            <a:br>
              <a:rPr lang="en-US" b="1"/>
            </a:br>
            <a:r>
              <a:rPr lang="en-US" b="1"/>
              <a:t>lucy &amp; Juri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BA5058F-2963-F535-753C-9A5EC166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30" r="3209" b="2"/>
          <a:stretch/>
        </p:blipFill>
        <p:spPr>
          <a:xfrm>
            <a:off x="869533" y="3723135"/>
            <a:ext cx="2600741" cy="3123712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13" name="Textplatzhalter 5">
            <a:extLst>
              <a:ext uri="{FF2B5EF4-FFF2-40B4-BE49-F238E27FC236}">
                <a16:creationId xmlns:a16="http://schemas.microsoft.com/office/drawing/2014/main" xmlns="" id="{2940423A-C8FB-214B-AE33-FB773F68FEBA}"/>
              </a:ext>
            </a:extLst>
          </p:cNvPr>
          <p:cNvSpPr txBox="1">
            <a:spLocks/>
          </p:cNvSpPr>
          <p:nvPr/>
        </p:nvSpPr>
        <p:spPr>
          <a:xfrm>
            <a:off x="3884612" y="685800"/>
            <a:ext cx="6626072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b="1"/>
              <a:t>Lucy</a:t>
            </a:r>
            <a:r>
              <a:rPr lang="en-US" altLang="de-DE"/>
              <a:t>: Achtjährige Mischlingshündin, kinderlieb, lernwillig, sensibel und freundlich &amp; und lebt bei  Englisch-, Deutsch- und Religionslehrerin Frau Koch. </a:t>
            </a:r>
          </a:p>
          <a:p>
            <a:r>
              <a:rPr lang="en-US" altLang="de-DE" b="1"/>
              <a:t>Juri</a:t>
            </a:r>
            <a:r>
              <a:rPr lang="en-US" altLang="de-DE"/>
              <a:t>: Vierjähriger Goldendoodle, kinderlieb und neugierig &amp; lebt bei Englisch- und Religiomnslehrerin Frau Pfeiffer</a:t>
            </a:r>
          </a:p>
          <a:p>
            <a:r>
              <a:rPr lang="en-US" altLang="de-DE"/>
              <a:t>Begleitung/ Anwesenheit in vielen Schulstunden</a:t>
            </a:r>
          </a:p>
          <a:p>
            <a:r>
              <a:rPr lang="en-US" altLang="de-DE"/>
              <a:t>Spezielle Ausbildung als Schulhunde!</a:t>
            </a:r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D4921A6-8540-4E2D-8BD9-80698CE62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47145A3-11AA-47EA-9C84-24A474455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E160AA2-B765-47E0-840F-DCF8A0CBF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B9328631-4855-46EB-AB6C-8C8D3BA207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29D8F3E2-E36C-482D-8F07-F46CCF46A8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0AC7D56B-8266-4C49-A8FE-F008C9FDB7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xmlns="" id="{0D8E8DE6-AD80-B3DF-0B69-DA081BB9C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5221" r="16692"/>
          <a:stretch/>
        </p:blipFill>
        <p:spPr>
          <a:xfrm>
            <a:off x="98090" y="141857"/>
            <a:ext cx="1844216" cy="361473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82912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EB90296-CFE0-401D-9CA3-32966EC4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C9B4EE-7611-4ED9-B356-7BDD377C3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A4F266A-F2F7-47CD-8BBC-E3777E982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D69C80-8919-4A32-B897-F2A21F94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27B072-CC5B-481B-9719-8CD4C5444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134C76-7FB4-4BB7-9322-DD8A4B179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Single Corner Rectangle 17">
            <a:extLst>
              <a:ext uri="{FF2B5EF4-FFF2-40B4-BE49-F238E27FC236}">
                <a16:creationId xmlns:a16="http://schemas.microsoft.com/office/drawing/2014/main" xmlns="" id="{C0C57804-4F33-4D85-AA3E-DA0F214BB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BB9B3F8-79B6-AF45-8775-E36407B4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8"/>
            <a:ext cx="8388351" cy="41994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</a:rPr>
              <a:t>Organisatorisches</a:t>
            </a:r>
            <a:r>
              <a:rPr lang="en-US" sz="5400" b="1" dirty="0">
                <a:solidFill>
                  <a:schemeClr val="tx2"/>
                </a:solidFill>
              </a:rPr>
              <a:t> &amp; </a:t>
            </a:r>
            <a:r>
              <a:rPr lang="en-US" sz="5400" b="1" dirty="0" err="1">
                <a:solidFill>
                  <a:schemeClr val="tx2"/>
                </a:solidFill>
              </a:rPr>
              <a:t>termine</a:t>
            </a:r>
            <a:endParaRPr lang="en-US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3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50" y="451605"/>
            <a:ext cx="10472535" cy="1506483"/>
          </a:xfrm>
        </p:spPr>
        <p:txBody>
          <a:bodyPr>
            <a:noAutofit/>
          </a:bodyPr>
          <a:lstStyle/>
          <a:p>
            <a:r>
              <a:rPr lang="de-DE" sz="4000" b="1">
                <a:solidFill>
                  <a:schemeClr val="tx2"/>
                </a:solidFill>
              </a:rPr>
              <a:t>Vormerktermine </a:t>
            </a:r>
            <a:r>
              <a:rPr lang="de-DE" sz="4000" b="1" dirty="0">
                <a:solidFill>
                  <a:schemeClr val="tx2"/>
                </a:solidFill>
              </a:rPr>
              <a:t>2025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extplatzhalter 5">
            <a:extLst>
              <a:ext uri="{FF2B5EF4-FFF2-40B4-BE49-F238E27FC236}">
                <a16:creationId xmlns:a16="http://schemas.microsoft.com/office/drawing/2014/main" xmlns="" id="{6B0432CF-67B4-784C-9617-B4DE82824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582656"/>
              </p:ext>
            </p:extLst>
          </p:nvPr>
        </p:nvGraphicFramePr>
        <p:xfrm>
          <a:off x="546250" y="1909630"/>
          <a:ext cx="11384581" cy="3489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4535A32F-8D2D-5945-A6D4-BF3D85639243}"/>
              </a:ext>
            </a:extLst>
          </p:cNvPr>
          <p:cNvSpPr txBox="1"/>
          <p:nvPr/>
        </p:nvSpPr>
        <p:spPr>
          <a:xfrm>
            <a:off x="557213" y="5715000"/>
            <a:ext cx="7537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Terminvereinbarung ab sofort über das Sekretariat möglich!</a:t>
            </a:r>
          </a:p>
        </p:txBody>
      </p:sp>
    </p:spTree>
    <p:extLst>
      <p:ext uri="{BB962C8B-B14F-4D97-AF65-F5344CB8AC3E}">
        <p14:creationId xmlns:p14="http://schemas.microsoft.com/office/powerpoint/2010/main" val="105309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10">
            <a:extLst>
              <a:ext uri="{FF2B5EF4-FFF2-40B4-BE49-F238E27FC236}">
                <a16:creationId xmlns:a16="http://schemas.microsoft.com/office/drawing/2014/main" xmlns="" id="{C9E04345-1043-4D96-ABE6-00F6ACF696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2">
            <a:extLst>
              <a:ext uri="{FF2B5EF4-FFF2-40B4-BE49-F238E27FC236}">
                <a16:creationId xmlns:a16="http://schemas.microsoft.com/office/drawing/2014/main" xmlns="" id="{D7EE1466-9BC6-4EB8-9018-C6B91A8C8B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4">
            <a:extLst>
              <a:ext uri="{FF2B5EF4-FFF2-40B4-BE49-F238E27FC236}">
                <a16:creationId xmlns:a16="http://schemas.microsoft.com/office/drawing/2014/main" xmlns="" id="{C1E67979-53DE-4CF0-9CA5-9AF63F673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6">
            <a:extLst>
              <a:ext uri="{FF2B5EF4-FFF2-40B4-BE49-F238E27FC236}">
                <a16:creationId xmlns:a16="http://schemas.microsoft.com/office/drawing/2014/main" xmlns="" id="{9F843DF4-BA4F-4BAE-B081-09118B7CE9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8">
            <a:extLst>
              <a:ext uri="{FF2B5EF4-FFF2-40B4-BE49-F238E27FC236}">
                <a16:creationId xmlns:a16="http://schemas.microsoft.com/office/drawing/2014/main" xmlns="" id="{127259AD-7457-460C-8758-B05705CFD0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20">
            <a:extLst>
              <a:ext uri="{FF2B5EF4-FFF2-40B4-BE49-F238E27FC236}">
                <a16:creationId xmlns:a16="http://schemas.microsoft.com/office/drawing/2014/main" xmlns="" id="{31723295-AEC8-4D77-AA89-B07DA3543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280520F-5040-E7BE-695E-1D3BA8E4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799"/>
            <a:ext cx="6460510" cy="2971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/>
              <a:t>Auch </a:t>
            </a:r>
            <a:r>
              <a:rPr lang="en-US" sz="4800" dirty="0" err="1"/>
              <a:t>Kölner</a:t>
            </a:r>
            <a:r>
              <a:rPr lang="en-US" sz="4800" dirty="0"/>
              <a:t> Kinder </a:t>
            </a:r>
            <a:r>
              <a:rPr lang="en-US" sz="4800" dirty="0" err="1"/>
              <a:t>können</a:t>
            </a:r>
            <a:r>
              <a:rPr lang="en-US" sz="4800" dirty="0"/>
              <a:t> </a:t>
            </a:r>
            <a:r>
              <a:rPr lang="en-US" sz="4800" dirty="0" err="1"/>
              <a:t>bei</a:t>
            </a:r>
            <a:r>
              <a:rPr lang="en-US" sz="4800" dirty="0"/>
              <a:t> </a:t>
            </a:r>
            <a:r>
              <a:rPr lang="en-US" sz="4800" dirty="0" err="1"/>
              <a:t>uns</a:t>
            </a:r>
            <a:r>
              <a:rPr lang="en-US" sz="4800" dirty="0"/>
              <a:t> </a:t>
            </a:r>
            <a:r>
              <a:rPr lang="en-US" sz="4800" dirty="0" err="1"/>
              <a:t>angemeldet</a:t>
            </a:r>
            <a:r>
              <a:rPr lang="en-US" sz="4800" dirty="0"/>
              <a:t> </a:t>
            </a:r>
            <a:r>
              <a:rPr lang="en-US" sz="4800" dirty="0" err="1"/>
              <a:t>werden</a:t>
            </a:r>
            <a:r>
              <a:rPr lang="en-US" sz="4800" dirty="0"/>
              <a:t>!!!</a:t>
            </a:r>
          </a:p>
        </p:txBody>
      </p:sp>
      <p:pic>
        <p:nvPicPr>
          <p:cNvPr id="5" name="Inhaltsplatzhalter 4" descr="Ein Bild, das draußen, Himmel, Gebäude, Turm enthält.&#10;&#10;Automatisch generierte Beschreibung">
            <a:extLst>
              <a:ext uri="{FF2B5EF4-FFF2-40B4-BE49-F238E27FC236}">
                <a16:creationId xmlns:a16="http://schemas.microsoft.com/office/drawing/2014/main" xmlns="" id="{5F0E03B2-68BD-BB19-BA45-CDE2BD8B5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204" r="1509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38" name="Group 22">
            <a:extLst>
              <a:ext uri="{FF2B5EF4-FFF2-40B4-BE49-F238E27FC236}">
                <a16:creationId xmlns:a16="http://schemas.microsoft.com/office/drawing/2014/main" xmlns="" id="{F2C00066-37E4-4183-A42E-5E452825C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108170" y="8467"/>
            <a:ext cx="6080656" cy="6163733"/>
            <a:chOff x="6108170" y="8467"/>
            <a:chExt cx="6080656" cy="616373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1A3AFD0-4147-40A3-8DB2-A2BF463BDB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4">
              <a:extLst>
                <a:ext uri="{FF2B5EF4-FFF2-40B4-BE49-F238E27FC236}">
                  <a16:creationId xmlns:a16="http://schemas.microsoft.com/office/drawing/2014/main" xmlns="" id="{0F5796A6-F68B-4DDE-9EDE-4DA7CDF51E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48B5EA1-E370-4072-ACCB-07BC994467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0EEE12E8-0F6E-4F1E-8383-F33ED6571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83E5F852-3161-40FF-8EAE-BB7AB5AB06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C85EC63-6916-0EFA-C061-C8ACF3874541}"/>
              </a:ext>
            </a:extLst>
          </p:cNvPr>
          <p:cNvSpPr txBox="1"/>
          <p:nvPr/>
        </p:nvSpPr>
        <p:spPr>
          <a:xfrm>
            <a:off x="9147576" y="6870700"/>
            <a:ext cx="3044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700">
                <a:solidFill>
                  <a:srgbClr val="FFFFFF"/>
                </a:solidFill>
              </a:rPr>
              <a:t>"</a:t>
            </a:r>
            <a:r>
              <a:rPr lang="de-DE" sz="700">
                <a:solidFill>
                  <a:srgbClr val="FFFFFF"/>
                </a:solidFill>
                <a:hlinkClick r:id="rId3" tooltip="https://de.wikipedia.org/wiki/K%C3%B6lner_Dom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Dieses Foto</a:t>
            </a:r>
            <a:r>
              <a:rPr lang="de-DE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DE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de-D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93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50" y="451605"/>
            <a:ext cx="10472535" cy="1506483"/>
          </a:xfrm>
        </p:spPr>
        <p:txBody>
          <a:bodyPr>
            <a:noAutofit/>
          </a:bodyPr>
          <a:lstStyle/>
          <a:p>
            <a:r>
              <a:rPr lang="de-DE" sz="4000" b="1" dirty="0" err="1">
                <a:solidFill>
                  <a:schemeClr val="tx2"/>
                </a:solidFill>
              </a:rPr>
              <a:t>beratungsgespräche</a:t>
            </a:r>
            <a:endParaRPr lang="de-DE" sz="4000" b="1" dirty="0">
              <a:solidFill>
                <a:schemeClr val="tx2"/>
              </a:solidFill>
            </a:endParaRP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4535A32F-8D2D-5945-A6D4-BF3D85639243}"/>
              </a:ext>
            </a:extLst>
          </p:cNvPr>
          <p:cNvSpPr txBox="1"/>
          <p:nvPr/>
        </p:nvSpPr>
        <p:spPr>
          <a:xfrm>
            <a:off x="8269497" y="3079197"/>
            <a:ext cx="3585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Verpflichtend bei nicht gymnasialer Empfehlung!</a:t>
            </a:r>
          </a:p>
          <a:p>
            <a:r>
              <a:rPr lang="de-DE" sz="2000" dirty="0"/>
              <a:t>Freiwillig bei eingeschränkter Empfehlung!</a:t>
            </a:r>
          </a:p>
        </p:txBody>
      </p:sp>
      <p:graphicFrame>
        <p:nvGraphicFramePr>
          <p:cNvPr id="8" name="Textplatzhalter 2">
            <a:extLst>
              <a:ext uri="{FF2B5EF4-FFF2-40B4-BE49-F238E27FC236}">
                <a16:creationId xmlns:a16="http://schemas.microsoft.com/office/drawing/2014/main" xmlns="" id="{FF9B7840-6B15-A54D-BECB-9ADC976E9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541411"/>
              </p:ext>
            </p:extLst>
          </p:nvPr>
        </p:nvGraphicFramePr>
        <p:xfrm>
          <a:off x="669925" y="1513367"/>
          <a:ext cx="6546033" cy="4810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181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90" y="451605"/>
            <a:ext cx="7785060" cy="1506483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Schnupperunterricht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xmlns="" id="{2625DF73-3C0A-B44F-AC17-BDB021C30374}"/>
              </a:ext>
            </a:extLst>
          </p:cNvPr>
          <p:cNvSpPr txBox="1">
            <a:spLocks/>
          </p:cNvSpPr>
          <p:nvPr/>
        </p:nvSpPr>
        <p:spPr>
          <a:xfrm>
            <a:off x="1171627" y="1958088"/>
            <a:ext cx="9783710" cy="381720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defRPr/>
            </a:pPr>
            <a:r>
              <a:rPr lang="en-US" altLang="de-DE" b="1" dirty="0">
                <a:solidFill>
                  <a:schemeClr val="tx1"/>
                </a:solidFill>
              </a:rPr>
              <a:t> </a:t>
            </a:r>
            <a:r>
              <a:rPr lang="de-DE" altLang="de-DE" b="1" dirty="0">
                <a:solidFill>
                  <a:schemeClr val="tx1"/>
                </a:solidFill>
                <a:cs typeface="Calibri" panose="020F0502020204030204" pitchFamily="34" charset="0"/>
              </a:rPr>
              <a:t>Experimentiernachmittag </a:t>
            </a:r>
            <a:r>
              <a:rPr lang="de-DE" b="1" dirty="0">
                <a:solidFill>
                  <a:schemeClr val="tx1"/>
                </a:solidFill>
                <a:cs typeface="Calibri" panose="020F0502020204030204" pitchFamily="34" charset="0"/>
              </a:rPr>
              <a:t>Naturwissenschaften</a:t>
            </a:r>
            <a:r>
              <a:rPr lang="de-DE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</a:p>
          <a:p>
            <a:pPr marL="0" indent="0" fontAlgn="base">
              <a:buNone/>
              <a:defRPr/>
            </a:pPr>
            <a:r>
              <a:rPr lang="de-DE" dirty="0">
                <a:solidFill>
                  <a:schemeClr val="tx1"/>
                </a:solidFill>
                <a:cs typeface="Calibri" panose="020F0502020204030204" pitchFamily="34" charset="0"/>
              </a:rPr>
              <a:t>    am 27.01.25 von 14.00-16.00 Uhr</a:t>
            </a:r>
          </a:p>
          <a:p>
            <a:pPr marL="0" indent="0" fontAlgn="base">
              <a:buNone/>
              <a:defRPr/>
            </a:pPr>
            <a:endParaRPr lang="de-DE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 fontAlgn="base">
              <a:defRPr/>
            </a:pPr>
            <a:r>
              <a:rPr lang="de-DE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cs typeface="Calibri" panose="020F0502020204030204" pitchFamily="34" charset="0"/>
              </a:rPr>
              <a:t>MuT</a:t>
            </a:r>
            <a:r>
              <a:rPr lang="de-DE" b="1" dirty="0">
                <a:solidFill>
                  <a:schemeClr val="tx1"/>
                </a:solidFill>
                <a:cs typeface="Calibri" panose="020F0502020204030204" pitchFamily="34" charset="0"/>
              </a:rPr>
              <a:t> (Musik und Theater)  </a:t>
            </a:r>
          </a:p>
          <a:p>
            <a:pPr marL="0" indent="0" fontAlgn="base">
              <a:buNone/>
              <a:defRPr/>
            </a:pPr>
            <a:r>
              <a:rPr lang="de-DE" dirty="0">
                <a:solidFill>
                  <a:schemeClr val="tx1"/>
                </a:solidFill>
                <a:cs typeface="Calibri" panose="020F0502020204030204" pitchFamily="34" charset="0"/>
              </a:rPr>
              <a:t>    am 29.01.25 von 14.00-16.00 Uhr</a:t>
            </a:r>
          </a:p>
          <a:p>
            <a:pPr marL="0" indent="0" fontAlgn="base">
              <a:buNone/>
              <a:defRPr/>
            </a:pPr>
            <a:endParaRPr lang="de-DE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 fontAlgn="base">
              <a:defRPr/>
            </a:pPr>
            <a:endParaRPr lang="de-DE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 fontAlgn="base">
              <a:buNone/>
              <a:defRPr/>
            </a:pPr>
            <a:r>
              <a:rPr lang="de-DE" sz="2400" dirty="0">
                <a:solidFill>
                  <a:schemeClr val="tx1"/>
                </a:solidFill>
                <a:cs typeface="Calibri" panose="020F0502020204030204" pitchFamily="34" charset="0"/>
              </a:rPr>
              <a:t>Die </a:t>
            </a:r>
            <a:r>
              <a:rPr lang="de-DE" sz="2400" b="1" dirty="0">
                <a:solidFill>
                  <a:schemeClr val="tx1"/>
                </a:solidFill>
                <a:cs typeface="Calibri" panose="020F0502020204030204" pitchFamily="34" charset="0"/>
              </a:rPr>
              <a:t>Anmeldung</a:t>
            </a:r>
            <a:r>
              <a:rPr lang="de-DE" sz="2400" dirty="0">
                <a:solidFill>
                  <a:schemeClr val="tx1"/>
                </a:solidFill>
                <a:cs typeface="Calibri" panose="020F0502020204030204" pitchFamily="34" charset="0"/>
              </a:rPr>
              <a:t> ist </a:t>
            </a:r>
            <a:r>
              <a:rPr lang="de-DE" sz="2400" b="1" dirty="0">
                <a:solidFill>
                  <a:schemeClr val="tx1"/>
                </a:solidFill>
                <a:cs typeface="Calibri" panose="020F0502020204030204" pitchFamily="34" charset="0"/>
              </a:rPr>
              <a:t>bis zum 21.01.25</a:t>
            </a:r>
          </a:p>
          <a:p>
            <a:pPr marL="0" indent="0" fontAlgn="base">
              <a:buNone/>
              <a:defRPr/>
            </a:pPr>
            <a:r>
              <a:rPr lang="de-DE" sz="2400" dirty="0">
                <a:solidFill>
                  <a:schemeClr val="tx1"/>
                </a:solidFill>
                <a:cs typeface="Calibri" panose="020F0502020204030204" pitchFamily="34" charset="0"/>
              </a:rPr>
              <a:t>über die Homepage möglich!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242C5E3-7861-4177-B211-FD85E477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813" y="2638182"/>
            <a:ext cx="3677273" cy="18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16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xmlns="" id="{B3A01C35-BA85-48A8-B55E-143BA21CF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dirty="0" err="1"/>
              <a:t>Informationsabend</a:t>
            </a:r>
            <a:r>
              <a:rPr lang="en-US" sz="2400" b="1" dirty="0"/>
              <a:t> 23.01.25</a:t>
            </a:r>
          </a:p>
        </p:txBody>
      </p:sp>
      <p:sp>
        <p:nvSpPr>
          <p:cNvPr id="1033" name="Snip Diagonal Corner Rectangle 24">
            <a:extLst>
              <a:ext uri="{FF2B5EF4-FFF2-40B4-BE49-F238E27FC236}">
                <a16:creationId xmlns:a16="http://schemas.microsoft.com/office/drawing/2014/main" xmlns="" id="{BC307542-EE90-4E2E-B693-14BDBCB3AA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xmlns="" id="{2456D24E-117A-4A66-AAEB-60AB3673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24434" b="-1"/>
          <a:stretch/>
        </p:blipFill>
        <p:spPr bwMode="auto">
          <a:xfrm>
            <a:off x="778062" y="82128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xmlns="" id="{2625DF73-3C0A-B44F-AC17-BDB021C30374}"/>
              </a:ext>
            </a:extLst>
          </p:cNvPr>
          <p:cNvSpPr txBox="1">
            <a:spLocks/>
          </p:cNvSpPr>
          <p:nvPr/>
        </p:nvSpPr>
        <p:spPr>
          <a:xfrm>
            <a:off x="7532710" y="1822449"/>
            <a:ext cx="3479419" cy="307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defRPr/>
            </a:pPr>
            <a:r>
              <a:rPr lang="en-US" altLang="de-DE" sz="1400" b="1" dirty="0"/>
              <a:t> </a:t>
            </a:r>
            <a:r>
              <a:rPr lang="en-US" altLang="de-DE" sz="1800" b="1" dirty="0" err="1"/>
              <a:t>Vorstellung</a:t>
            </a:r>
            <a:r>
              <a:rPr lang="en-US" altLang="de-DE" sz="1800" b="1" dirty="0"/>
              <a:t> </a:t>
            </a:r>
            <a:r>
              <a:rPr lang="en-US" altLang="de-DE" sz="1800" b="1" dirty="0" err="1"/>
              <a:t>pädagogischer</a:t>
            </a:r>
            <a:r>
              <a:rPr lang="en-US" altLang="de-DE" sz="1800" b="1" dirty="0"/>
              <a:t>    </a:t>
            </a:r>
            <a:r>
              <a:rPr lang="en-US" altLang="de-DE" sz="1800" b="1" dirty="0" err="1"/>
              <a:t>Konzepte</a:t>
            </a:r>
            <a:endParaRPr lang="en-US" altLang="de-DE" sz="1800" b="1" dirty="0"/>
          </a:p>
          <a:p>
            <a:pPr marL="0" indent="0" fontAlgn="base">
              <a:defRPr/>
            </a:pPr>
            <a:r>
              <a:rPr lang="en-US" sz="1800" b="1" dirty="0"/>
              <a:t> </a:t>
            </a:r>
            <a:r>
              <a:rPr lang="en-US" sz="1800" b="1" dirty="0" err="1"/>
              <a:t>Fragen</a:t>
            </a:r>
            <a:r>
              <a:rPr lang="en-US" sz="1800" b="1" dirty="0"/>
              <a:t> an </a:t>
            </a:r>
            <a:r>
              <a:rPr lang="en-US" sz="1800" b="1" dirty="0" err="1"/>
              <a:t>Schulleitung</a:t>
            </a:r>
            <a:r>
              <a:rPr lang="en-US" sz="1800" b="1" dirty="0"/>
              <a:t> und Lehrer*</a:t>
            </a:r>
            <a:r>
              <a:rPr lang="en-US" sz="1800" b="1" dirty="0" err="1"/>
              <a:t>innen</a:t>
            </a:r>
            <a:r>
              <a:rPr lang="en-US" sz="1800" b="1" dirty="0"/>
              <a:t> für alle </a:t>
            </a:r>
            <a:r>
              <a:rPr lang="en-US" sz="1800" b="1" dirty="0" err="1"/>
              <a:t>Eltern</a:t>
            </a:r>
            <a:r>
              <a:rPr lang="en-US" sz="1800" b="1" dirty="0"/>
              <a:t>, die </a:t>
            </a:r>
            <a:r>
              <a:rPr lang="en-US" sz="1800" b="1" dirty="0" err="1"/>
              <a:t>sich</a:t>
            </a:r>
            <a:r>
              <a:rPr lang="en-US" sz="1800" b="1" dirty="0"/>
              <a:t> für das LGD </a:t>
            </a:r>
            <a:r>
              <a:rPr lang="en-US" sz="1800" b="1" dirty="0" err="1"/>
              <a:t>interessieren</a:t>
            </a:r>
            <a:r>
              <a:rPr lang="en-US" sz="1800" b="1" dirty="0"/>
              <a:t>.</a:t>
            </a:r>
          </a:p>
          <a:p>
            <a:pPr marL="0" indent="0" fontAlgn="base">
              <a:defRPr/>
            </a:pPr>
            <a:endParaRPr lang="en-US" sz="1800" b="1" dirty="0"/>
          </a:p>
          <a:p>
            <a:pPr marL="0" indent="0" fontAlgn="base">
              <a:defRPr/>
            </a:pPr>
            <a:r>
              <a:rPr lang="en-US" sz="1800" b="1" dirty="0" err="1">
                <a:solidFill>
                  <a:srgbClr val="FF0000"/>
                </a:solidFill>
              </a:rPr>
              <a:t>Wir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freuen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uns</a:t>
            </a:r>
            <a:r>
              <a:rPr lang="en-US" sz="1800" b="1" dirty="0">
                <a:solidFill>
                  <a:srgbClr val="FF0000"/>
                </a:solidFill>
              </a:rPr>
              <a:t> auf Sie!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xmlns="" id="{B892C16D-E4DF-40C1-B474-0B2188FCE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xmlns="" id="{4D099E65-7E93-45A9-94F8-AFC49A81DD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xmlns="" id="{45F2E5F4-AD0C-41E1-B607-24C5BA4A12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1037">
              <a:extLst>
                <a:ext uri="{FF2B5EF4-FFF2-40B4-BE49-F238E27FC236}">
                  <a16:creationId xmlns:a16="http://schemas.microsoft.com/office/drawing/2014/main" xmlns="" id="{5BABEFDB-C0FD-48BE-9573-83AC691F3A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xmlns="" id="{B7E9A77D-325A-46AD-A8BE-53CF3E6487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xmlns="" id="{503DEEF1-8BC0-412B-9976-97C8E5201C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189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53F24773-E83F-4C36-9570-09B3337BD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866776"/>
            <a:ext cx="8534400" cy="5127624"/>
          </a:xfrm>
        </p:spPr>
        <p:txBody>
          <a:bodyPr>
            <a:normAutofit fontScale="90000"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r>
              <a:rPr kumimoji="0" lang="de-DE" altLang="de-DE" sz="8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Vielen Dank </a:t>
            </a:r>
            <a:br>
              <a:rPr kumimoji="0" lang="de-DE" altLang="de-DE" sz="8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altLang="de-DE" sz="8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für Ihre</a:t>
            </a:r>
            <a:br>
              <a:rPr kumimoji="0" lang="de-DE" altLang="de-DE" sz="8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altLang="de-DE" sz="8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Aufmerksamkeit!</a:t>
            </a:r>
            <a:br>
              <a:rPr kumimoji="0" lang="de-DE" altLang="de-DE" sz="8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lang="de-D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Grafik 6" descr="981.805 Fans">
            <a:hlinkClick r:id="rId2"/>
            <a:extLst>
              <a:ext uri="{FF2B5EF4-FFF2-40B4-BE49-F238E27FC236}">
                <a16:creationId xmlns:a16="http://schemas.microsoft.com/office/drawing/2014/main" xmlns="" id="{5733AA7C-12F3-42D1-8D2B-14374FC5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251" y="381000"/>
            <a:ext cx="4007900" cy="572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38B46CA-30E9-45A9-B13A-FD5BE7026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365" y="6110241"/>
            <a:ext cx="164606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83" y="285719"/>
            <a:ext cx="8534400" cy="1507067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Ziele der erprobungsstufe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xmlns="" id="{B98B4783-5AC9-7044-81C0-AEAD33ADEF74}"/>
              </a:ext>
            </a:extLst>
          </p:cNvPr>
          <p:cNvSpPr txBox="1">
            <a:spLocks/>
          </p:cNvSpPr>
          <p:nvPr/>
        </p:nvSpPr>
        <p:spPr>
          <a:xfrm>
            <a:off x="684212" y="2139518"/>
            <a:ext cx="8308868" cy="380852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/>
              <a:t>Erprobung</a:t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Förderung    </a:t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Beobachtung</a:t>
            </a:r>
          </a:p>
        </p:txBody>
      </p:sp>
      <p:sp>
        <p:nvSpPr>
          <p:cNvPr id="12" name="Pfeil: nach rechts 6">
            <a:extLst>
              <a:ext uri="{FF2B5EF4-FFF2-40B4-BE49-F238E27FC236}">
                <a16:creationId xmlns:a16="http://schemas.microsoft.com/office/drawing/2014/main" xmlns="" id="{1C34A2A4-F891-2340-B108-11222667B509}"/>
              </a:ext>
            </a:extLst>
          </p:cNvPr>
          <p:cNvSpPr/>
          <p:nvPr/>
        </p:nvSpPr>
        <p:spPr>
          <a:xfrm>
            <a:off x="3664628" y="3116942"/>
            <a:ext cx="1439184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rechts 6">
            <a:extLst>
              <a:ext uri="{FF2B5EF4-FFF2-40B4-BE49-F238E27FC236}">
                <a16:creationId xmlns:a16="http://schemas.microsoft.com/office/drawing/2014/main" xmlns="" id="{A9EC18F9-4EC3-A741-BE67-415115A96D68}"/>
              </a:ext>
            </a:extLst>
          </p:cNvPr>
          <p:cNvSpPr/>
          <p:nvPr/>
        </p:nvSpPr>
        <p:spPr>
          <a:xfrm>
            <a:off x="3664628" y="3839968"/>
            <a:ext cx="1439184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rechts 6">
            <a:extLst>
              <a:ext uri="{FF2B5EF4-FFF2-40B4-BE49-F238E27FC236}">
                <a16:creationId xmlns:a16="http://schemas.microsoft.com/office/drawing/2014/main" xmlns="" id="{6CAA2ED9-36F5-894C-B787-F8CAEEAC0390}"/>
              </a:ext>
            </a:extLst>
          </p:cNvPr>
          <p:cNvSpPr/>
          <p:nvPr/>
        </p:nvSpPr>
        <p:spPr>
          <a:xfrm>
            <a:off x="3664628" y="4586810"/>
            <a:ext cx="1439184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AFDB7D43-C81A-984F-82E4-25F15BC0FF57}"/>
              </a:ext>
            </a:extLst>
          </p:cNvPr>
          <p:cNvSpPr txBox="1"/>
          <p:nvPr/>
        </p:nvSpPr>
        <p:spPr>
          <a:xfrm>
            <a:off x="5770638" y="3439858"/>
            <a:ext cx="4627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Entscheidungsgrundlage </a:t>
            </a:r>
          </a:p>
          <a:p>
            <a:r>
              <a:rPr lang="de-DE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über die </a:t>
            </a:r>
            <a:r>
              <a:rPr lang="de-DE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Eignung </a:t>
            </a:r>
            <a:r>
              <a:rPr lang="de-DE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für </a:t>
            </a:r>
          </a:p>
          <a:p>
            <a:r>
              <a:rPr lang="de-DE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die </a:t>
            </a:r>
            <a:r>
              <a:rPr lang="de-DE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gewählte Schulform</a:t>
            </a:r>
          </a:p>
        </p:txBody>
      </p:sp>
    </p:spTree>
    <p:extLst>
      <p:ext uri="{BB962C8B-B14F-4D97-AF65-F5344CB8AC3E}">
        <p14:creationId xmlns:p14="http://schemas.microsoft.com/office/powerpoint/2010/main" val="1908440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EB90296-CFE0-401D-9CA3-32966EC4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C9B4EE-7611-4ED9-B356-7BDD377C3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A4F266A-F2F7-47CD-8BBC-E3777E982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D69C80-8919-4A32-B897-F2A21F94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27B072-CC5B-481B-9719-8CD4C5444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134C76-7FB4-4BB7-9322-DD8A4B179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Single Corner Rectangle 17">
            <a:extLst>
              <a:ext uri="{FF2B5EF4-FFF2-40B4-BE49-F238E27FC236}">
                <a16:creationId xmlns:a16="http://schemas.microsoft.com/office/drawing/2014/main" xmlns="" id="{C0C57804-4F33-4D85-AA3E-DA0F214BB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BB9B3F8-79B6-AF45-8775-E36407B4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</a:rPr>
              <a:t>Unterricht</a:t>
            </a:r>
            <a:r>
              <a:rPr lang="en-US" sz="5400" b="1" dirty="0">
                <a:solidFill>
                  <a:schemeClr val="tx2"/>
                </a:solidFill>
              </a:rPr>
              <a:t> in der </a:t>
            </a:r>
            <a:r>
              <a:rPr lang="en-US" sz="5400" b="1" dirty="0" err="1">
                <a:solidFill>
                  <a:schemeClr val="tx2"/>
                </a:solidFill>
              </a:rPr>
              <a:t>erprobungsstufe</a:t>
            </a:r>
            <a:endParaRPr lang="en-US" sz="5400" b="1" dirty="0">
              <a:solidFill>
                <a:schemeClr val="tx2"/>
              </a:solidFill>
            </a:endParaRPr>
          </a:p>
        </p:txBody>
      </p:sp>
      <p:pic>
        <p:nvPicPr>
          <p:cNvPr id="3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42EA17AE-61A6-8CBB-1963-0ABF3703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4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3032862" y="981076"/>
            <a:ext cx="6580107" cy="2098875"/>
          </a:xfrm>
        </p:spPr>
        <p:txBody>
          <a:bodyPr anchor="t">
            <a:norm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Stundentafel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52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xmlns="" id="{9A79C89B-422D-EB46-8F96-31E4EA407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68304"/>
              </p:ext>
            </p:extLst>
          </p:nvPr>
        </p:nvGraphicFramePr>
        <p:xfrm>
          <a:off x="1027522" y="273377"/>
          <a:ext cx="3792128" cy="6418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0256">
                  <a:extLst>
                    <a:ext uri="{9D8B030D-6E8A-4147-A177-3AD203B41FA5}">
                      <a16:colId xmlns:a16="http://schemas.microsoft.com/office/drawing/2014/main" xmlns="" val="2652196591"/>
                    </a:ext>
                  </a:extLst>
                </a:gridCol>
                <a:gridCol w="1107012">
                  <a:extLst>
                    <a:ext uri="{9D8B030D-6E8A-4147-A177-3AD203B41FA5}">
                      <a16:colId xmlns:a16="http://schemas.microsoft.com/office/drawing/2014/main" xmlns="" val="1222771307"/>
                    </a:ext>
                  </a:extLst>
                </a:gridCol>
                <a:gridCol w="1104860">
                  <a:extLst>
                    <a:ext uri="{9D8B030D-6E8A-4147-A177-3AD203B41FA5}">
                      <a16:colId xmlns:a16="http://schemas.microsoft.com/office/drawing/2014/main" xmlns="" val="1406172618"/>
                    </a:ext>
                  </a:extLst>
                </a:gridCol>
              </a:tblGrid>
              <a:tr h="359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Fach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Klasse 5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Klasse 6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1995131342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Deutsch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5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4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1230346313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Geschichte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977450584"/>
                  </a:ext>
                </a:extLst>
              </a:tr>
              <a:tr h="259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Erdkunde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416150125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Politik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4120125651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Mathematik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4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5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1233699574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Biologie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3178460057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Physik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1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2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1379377399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Informatik</a:t>
                      </a: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2029168940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Englisch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5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4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2681672974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Kunst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2/1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1503831421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Musik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1/2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3012932665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KR/ER/PP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2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3988619355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Sport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4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3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454192787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endParaRPr lang="de-DE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3200453201"/>
                  </a:ext>
                </a:extLst>
              </a:tr>
              <a:tr h="474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1" dirty="0">
                          <a:effectLst/>
                        </a:rPr>
                        <a:t>Leibniz-Stunde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 b="1" dirty="0">
                          <a:effectLst/>
                        </a:rPr>
                        <a:t>(Klasse </a:t>
                      </a:r>
                      <a:r>
                        <a:rPr lang="de-DE" sz="1100" b="1" dirty="0" err="1">
                          <a:effectLst/>
                        </a:rPr>
                        <a:t>a,b,d</a:t>
                      </a:r>
                      <a:r>
                        <a:rPr lang="de-DE" sz="1100" b="1" dirty="0">
                          <a:effectLst/>
                        </a:rPr>
                        <a:t>)</a:t>
                      </a: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1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1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2522518436"/>
                  </a:ext>
                </a:extLst>
              </a:tr>
              <a:tr h="510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err="1">
                          <a:effectLst/>
                        </a:rPr>
                        <a:t>MuT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endParaRPr lang="de-DE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 dirty="0">
                          <a:effectLst/>
                        </a:rPr>
                        <a:t>(</a:t>
                      </a:r>
                      <a:r>
                        <a:rPr lang="de-DE" sz="1100">
                          <a:effectLst/>
                        </a:rPr>
                        <a:t>nur Mut-Klasse c)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2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1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134045919"/>
                  </a:ext>
                </a:extLst>
              </a:tr>
              <a:tr h="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Summe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>
                          <a:effectLst/>
                        </a:rPr>
                        <a:t>31/ 32</a:t>
                      </a:r>
                      <a:endParaRPr lang="de-DE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effectLst/>
                        </a:rPr>
                        <a:t>31</a:t>
                      </a:r>
                      <a:endParaRPr lang="de-DE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0" marR="46270" marT="0" marB="0"/>
                </a:tc>
                <a:extLst>
                  <a:ext uri="{0D108BD9-81ED-4DB2-BD59-A6C34878D82A}">
                    <a16:rowId xmlns:a16="http://schemas.microsoft.com/office/drawing/2014/main" xmlns="" val="562723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055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6" y="324094"/>
            <a:ext cx="7885924" cy="949124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Das </a:t>
            </a:r>
            <a:r>
              <a:rPr lang="de-DE" sz="4000" b="1" dirty="0" err="1">
                <a:solidFill>
                  <a:schemeClr val="tx2"/>
                </a:solidFill>
              </a:rPr>
              <a:t>doppelstundenprinzip</a:t>
            </a:r>
            <a:endParaRPr lang="de-DE" sz="4000" b="1" dirty="0">
              <a:solidFill>
                <a:schemeClr val="tx2"/>
              </a:solidFill>
            </a:endParaRP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xmlns="" id="{E2E50E52-79A4-E643-A745-F764CF2398A7}"/>
              </a:ext>
            </a:extLst>
          </p:cNvPr>
          <p:cNvSpPr txBox="1">
            <a:spLocks/>
          </p:cNvSpPr>
          <p:nvPr/>
        </p:nvSpPr>
        <p:spPr>
          <a:xfrm>
            <a:off x="1125592" y="1551008"/>
            <a:ext cx="7004892" cy="4675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defRPr/>
            </a:pPr>
            <a:r>
              <a:rPr lang="en-US" altLang="de-DE" b="1" dirty="0">
                <a:solidFill>
                  <a:schemeClr val="tx1"/>
                </a:solidFill>
              </a:rPr>
              <a:t> </a:t>
            </a:r>
            <a:r>
              <a:rPr lang="en-US" altLang="de-DE" b="1" dirty="0" err="1">
                <a:solidFill>
                  <a:schemeClr val="tx1"/>
                </a:solidFill>
              </a:rPr>
              <a:t>Unterricht</a:t>
            </a:r>
            <a:r>
              <a:rPr lang="en-US" altLang="de-DE" b="1" dirty="0">
                <a:solidFill>
                  <a:schemeClr val="tx1"/>
                </a:solidFill>
              </a:rPr>
              <a:t> in 90-Minuten-Einheiten</a:t>
            </a:r>
          </a:p>
          <a:p>
            <a:pPr marL="0" indent="0" fontAlgn="base">
              <a:buNone/>
              <a:defRPr/>
            </a:pPr>
            <a:endParaRPr lang="en-US" altLang="de-DE" b="1" u="sng" dirty="0">
              <a:solidFill>
                <a:schemeClr val="tx1"/>
              </a:solidFill>
            </a:endParaRPr>
          </a:p>
          <a:p>
            <a:pPr marL="0" indent="0" fontAlgn="base">
              <a:buNone/>
              <a:defRPr/>
            </a:pPr>
            <a:r>
              <a:rPr lang="en-US" altLang="de-DE" b="1" u="sng" dirty="0" err="1">
                <a:solidFill>
                  <a:schemeClr val="tx1"/>
                </a:solidFill>
              </a:rPr>
              <a:t>Vorteile</a:t>
            </a:r>
            <a:r>
              <a:rPr lang="en-US" altLang="de-DE" b="1" u="sng" dirty="0">
                <a:solidFill>
                  <a:schemeClr val="tx1"/>
                </a:solidFill>
              </a:rPr>
              <a:t>:</a:t>
            </a:r>
          </a:p>
          <a:p>
            <a:pPr marL="342900" indent="-342900" fontAlgn="base">
              <a:defRPr/>
            </a:pPr>
            <a:r>
              <a:rPr lang="en-US" altLang="de-DE" dirty="0" err="1">
                <a:solidFill>
                  <a:schemeClr val="tx1"/>
                </a:solidFill>
              </a:rPr>
              <a:t>Mehr</a:t>
            </a:r>
            <a:r>
              <a:rPr lang="en-US" altLang="de-DE" dirty="0">
                <a:solidFill>
                  <a:schemeClr val="tx1"/>
                </a:solidFill>
              </a:rPr>
              <a:t> Zeit </a:t>
            </a:r>
            <a:r>
              <a:rPr lang="en-US" altLang="de-DE" dirty="0" err="1">
                <a:solidFill>
                  <a:schemeClr val="tx1"/>
                </a:solidFill>
              </a:rPr>
              <a:t>für</a:t>
            </a:r>
            <a:r>
              <a:rPr lang="en-US" altLang="de-DE" dirty="0">
                <a:solidFill>
                  <a:schemeClr val="tx1"/>
                </a:solidFill>
              </a:rPr>
              <a:t> </a:t>
            </a:r>
            <a:r>
              <a:rPr lang="en-US" altLang="de-DE" dirty="0" err="1">
                <a:solidFill>
                  <a:schemeClr val="tx1"/>
                </a:solidFill>
              </a:rPr>
              <a:t>Übungsphasen</a:t>
            </a:r>
            <a:endParaRPr lang="en-US" altLang="de-DE" dirty="0">
              <a:solidFill>
                <a:schemeClr val="tx1"/>
              </a:solidFill>
            </a:endParaRPr>
          </a:p>
          <a:p>
            <a:pPr marL="342900" indent="-342900" fontAlgn="base">
              <a:defRPr/>
            </a:pPr>
            <a:r>
              <a:rPr lang="en-US" altLang="de-DE" dirty="0" err="1">
                <a:solidFill>
                  <a:schemeClr val="tx1"/>
                </a:solidFill>
              </a:rPr>
              <a:t>Mehr</a:t>
            </a:r>
            <a:r>
              <a:rPr lang="en-US" altLang="de-DE" dirty="0">
                <a:solidFill>
                  <a:schemeClr val="tx1"/>
                </a:solidFill>
              </a:rPr>
              <a:t> Zeit </a:t>
            </a:r>
            <a:r>
              <a:rPr lang="en-US" altLang="de-DE" dirty="0" err="1">
                <a:solidFill>
                  <a:schemeClr val="tx1"/>
                </a:solidFill>
              </a:rPr>
              <a:t>für</a:t>
            </a:r>
            <a:r>
              <a:rPr lang="en-US" altLang="de-DE" dirty="0">
                <a:solidFill>
                  <a:schemeClr val="tx1"/>
                </a:solidFill>
              </a:rPr>
              <a:t> </a:t>
            </a:r>
            <a:r>
              <a:rPr lang="en-US" altLang="de-DE" dirty="0" err="1">
                <a:solidFill>
                  <a:schemeClr val="tx1"/>
                </a:solidFill>
              </a:rPr>
              <a:t>Förderung</a:t>
            </a:r>
            <a:endParaRPr lang="en-US" altLang="de-DE" dirty="0">
              <a:solidFill>
                <a:schemeClr val="tx1"/>
              </a:solidFill>
            </a:endParaRPr>
          </a:p>
          <a:p>
            <a:pPr marL="342900" indent="-342900" fontAlgn="base">
              <a:defRPr/>
            </a:pPr>
            <a:r>
              <a:rPr lang="en-US" altLang="de-DE" dirty="0" err="1">
                <a:solidFill>
                  <a:schemeClr val="tx1"/>
                </a:solidFill>
              </a:rPr>
              <a:t>Mehr</a:t>
            </a:r>
            <a:r>
              <a:rPr lang="en-US" altLang="de-DE" dirty="0">
                <a:solidFill>
                  <a:schemeClr val="tx1"/>
                </a:solidFill>
              </a:rPr>
              <a:t> Zeit </a:t>
            </a:r>
            <a:r>
              <a:rPr lang="en-US" altLang="de-DE" dirty="0" err="1">
                <a:solidFill>
                  <a:schemeClr val="tx1"/>
                </a:solidFill>
              </a:rPr>
              <a:t>für</a:t>
            </a:r>
            <a:r>
              <a:rPr lang="en-US" altLang="de-DE" dirty="0">
                <a:solidFill>
                  <a:schemeClr val="tx1"/>
                </a:solidFill>
              </a:rPr>
              <a:t> </a:t>
            </a:r>
            <a:r>
              <a:rPr lang="en-US" altLang="de-DE" dirty="0" err="1">
                <a:solidFill>
                  <a:schemeClr val="tx1"/>
                </a:solidFill>
              </a:rPr>
              <a:t>soziales</a:t>
            </a:r>
            <a:r>
              <a:rPr lang="en-US" altLang="de-DE" dirty="0">
                <a:solidFill>
                  <a:schemeClr val="tx1"/>
                </a:solidFill>
              </a:rPr>
              <a:t> </a:t>
            </a:r>
            <a:r>
              <a:rPr lang="en-US" altLang="de-DE" dirty="0" err="1">
                <a:solidFill>
                  <a:schemeClr val="tx1"/>
                </a:solidFill>
              </a:rPr>
              <a:t>Lernen</a:t>
            </a:r>
            <a:endParaRPr lang="en-US" altLang="de-DE" dirty="0">
              <a:solidFill>
                <a:schemeClr val="tx1"/>
              </a:solidFill>
            </a:endParaRPr>
          </a:p>
          <a:p>
            <a:pPr marL="342900" indent="-342900" fontAlgn="base">
              <a:defRPr/>
            </a:pPr>
            <a:r>
              <a:rPr lang="en-US" altLang="de-DE" dirty="0" err="1">
                <a:solidFill>
                  <a:schemeClr val="tx1"/>
                </a:solidFill>
              </a:rPr>
              <a:t>Mehr</a:t>
            </a:r>
            <a:r>
              <a:rPr lang="en-US" altLang="de-DE" dirty="0">
                <a:solidFill>
                  <a:schemeClr val="tx1"/>
                </a:solidFill>
              </a:rPr>
              <a:t> Zeit </a:t>
            </a:r>
            <a:r>
              <a:rPr lang="en-US" altLang="de-DE" dirty="0" err="1">
                <a:solidFill>
                  <a:schemeClr val="tx1"/>
                </a:solidFill>
              </a:rPr>
              <a:t>für</a:t>
            </a:r>
            <a:r>
              <a:rPr lang="en-US" altLang="de-DE" dirty="0">
                <a:solidFill>
                  <a:schemeClr val="tx1"/>
                </a:solidFill>
              </a:rPr>
              <a:t> </a:t>
            </a:r>
            <a:r>
              <a:rPr lang="en-US" altLang="de-DE" dirty="0" err="1">
                <a:solidFill>
                  <a:schemeClr val="tx1"/>
                </a:solidFill>
              </a:rPr>
              <a:t>Methodenvielfalt</a:t>
            </a:r>
            <a:r>
              <a:rPr lang="en-US" altLang="de-DE" dirty="0">
                <a:solidFill>
                  <a:schemeClr val="tx1"/>
                </a:solidFill>
              </a:rPr>
              <a:t> und </a:t>
            </a:r>
            <a:r>
              <a:rPr lang="en-US" altLang="de-DE" dirty="0" err="1">
                <a:solidFill>
                  <a:schemeClr val="tx1"/>
                </a:solidFill>
              </a:rPr>
              <a:t>Projektunterricht</a:t>
            </a:r>
            <a:endParaRPr lang="en-US" altLang="de-DE" dirty="0">
              <a:solidFill>
                <a:schemeClr val="tx1"/>
              </a:solidFill>
            </a:endParaRPr>
          </a:p>
          <a:p>
            <a:pPr marL="342900" indent="-342900" fontAlgn="base">
              <a:defRPr/>
            </a:pPr>
            <a:r>
              <a:rPr lang="en-US" altLang="de-DE" dirty="0" err="1">
                <a:solidFill>
                  <a:schemeClr val="tx1"/>
                </a:solidFill>
              </a:rPr>
              <a:t>Verringerung</a:t>
            </a:r>
            <a:r>
              <a:rPr lang="en-US" altLang="de-DE" dirty="0">
                <a:solidFill>
                  <a:schemeClr val="tx1"/>
                </a:solidFill>
              </a:rPr>
              <a:t> der </a:t>
            </a:r>
            <a:r>
              <a:rPr lang="en-US" altLang="de-DE" dirty="0" err="1">
                <a:solidFill>
                  <a:schemeClr val="tx1"/>
                </a:solidFill>
              </a:rPr>
              <a:t>Hausaufgabenbelastung</a:t>
            </a:r>
            <a:endParaRPr lang="en-US" altLang="de-DE" dirty="0">
              <a:solidFill>
                <a:schemeClr val="tx1"/>
              </a:solidFill>
            </a:endParaRPr>
          </a:p>
          <a:p>
            <a:pPr marL="342900" indent="-342900" fontAlgn="base">
              <a:defRPr/>
            </a:pPr>
            <a:r>
              <a:rPr lang="en-US" altLang="de-DE" b="1" dirty="0" err="1">
                <a:solidFill>
                  <a:schemeClr val="tx1"/>
                </a:solidFill>
              </a:rPr>
              <a:t>Mehr</a:t>
            </a:r>
            <a:r>
              <a:rPr lang="en-US" altLang="de-DE" b="1" dirty="0">
                <a:solidFill>
                  <a:schemeClr val="tx1"/>
                </a:solidFill>
              </a:rPr>
              <a:t> </a:t>
            </a:r>
            <a:r>
              <a:rPr lang="en-US" altLang="de-DE" b="1" dirty="0" err="1">
                <a:solidFill>
                  <a:schemeClr val="tx1"/>
                </a:solidFill>
              </a:rPr>
              <a:t>Ruhe</a:t>
            </a:r>
            <a:r>
              <a:rPr lang="en-US" altLang="de-DE" b="1" dirty="0">
                <a:solidFill>
                  <a:schemeClr val="tx1"/>
                </a:solidFill>
              </a:rPr>
              <a:t> </a:t>
            </a:r>
            <a:r>
              <a:rPr lang="en-US" altLang="de-DE" b="1" dirty="0" err="1">
                <a:solidFill>
                  <a:schemeClr val="tx1"/>
                </a:solidFill>
              </a:rPr>
              <a:t>im</a:t>
            </a:r>
            <a:r>
              <a:rPr lang="en-US" altLang="de-DE" b="1" dirty="0">
                <a:solidFill>
                  <a:schemeClr val="tx1"/>
                </a:solidFill>
              </a:rPr>
              <a:t> </a:t>
            </a:r>
            <a:r>
              <a:rPr lang="en-US" altLang="de-DE" b="1" dirty="0" err="1">
                <a:solidFill>
                  <a:schemeClr val="tx1"/>
                </a:solidFill>
              </a:rPr>
              <a:t>Schulalltag</a:t>
            </a:r>
            <a:endParaRPr lang="en-US" altLang="de-DE" b="1" dirty="0">
              <a:solidFill>
                <a:schemeClr val="tx1"/>
              </a:solidFill>
            </a:endParaRPr>
          </a:p>
          <a:p>
            <a:pPr marL="0" indent="0" fontAlgn="base">
              <a:buNone/>
              <a:defRPr/>
            </a:pPr>
            <a:endParaRPr lang="en-US" altLang="de-DE" b="1" dirty="0">
              <a:solidFill>
                <a:schemeClr val="tx1"/>
              </a:solidFill>
            </a:endParaRPr>
          </a:p>
          <a:p>
            <a:pPr marL="342900" indent="-342900" fontAlgn="base">
              <a:defRPr/>
            </a:pPr>
            <a:r>
              <a:rPr lang="en-US" altLang="de-DE" b="1" dirty="0">
                <a:solidFill>
                  <a:schemeClr val="tx1"/>
                </a:solidFill>
              </a:rPr>
              <a:t>A-/B-</a:t>
            </a:r>
            <a:r>
              <a:rPr lang="en-US" altLang="de-DE" b="1" dirty="0" err="1">
                <a:solidFill>
                  <a:schemeClr val="tx1"/>
                </a:solidFill>
              </a:rPr>
              <a:t>Woche</a:t>
            </a:r>
            <a:endParaRPr lang="en-US" altLang="de-DE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6" y="300943"/>
            <a:ext cx="7885924" cy="949124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2"/>
                </a:solidFill>
              </a:rPr>
              <a:t>Die Sprachenfolge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xmlns="" id="{C7002329-6C65-0E45-9E03-8829B60AD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459384"/>
              </p:ext>
            </p:extLst>
          </p:nvPr>
        </p:nvGraphicFramePr>
        <p:xfrm>
          <a:off x="414338" y="1551008"/>
          <a:ext cx="8611866" cy="4861608"/>
        </p:xfrm>
        <a:graphic>
          <a:graphicData uri="http://schemas.openxmlformats.org/drawingml/2006/table">
            <a:tbl>
              <a:tblPr firstRow="1" bandRow="1"/>
              <a:tblGrid>
                <a:gridCol w="8751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78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75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92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45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687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687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687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5687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184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b="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0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0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Spanisch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B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0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18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Französisch*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DnDiag">
                      <a:fgClr>
                        <a:srgbClr val="00B0F0"/>
                      </a:fgClr>
                      <a:bgClr>
                        <a:srgbClr val="003399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Latein*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DnDiag">
                      <a:fgClr>
                        <a:srgbClr val="92D050"/>
                      </a:fgClr>
                      <a:bgClr>
                        <a:srgbClr val="003399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Spanisch*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ltDnDiag">
                      <a:fgClr>
                        <a:srgbClr val="EAB200"/>
                      </a:fgClr>
                      <a:bgClr>
                        <a:srgbClr val="003399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0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18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Französisch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Latein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Spanisch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50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50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Englisch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290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200" dirty="0" err="1">
                          <a:solidFill>
                            <a:schemeClr val="bg1"/>
                          </a:solidFill>
                        </a:rPr>
                        <a:t>Zusätz-liche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Angebote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A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Cambridge </a:t>
                      </a:r>
                      <a:r>
                        <a:rPr lang="de-DE" sz="12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Certificate</a:t>
                      </a:r>
                      <a:endParaRPr lang="de-DE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de-DE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London Fahrt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 err="1">
                          <a:solidFill>
                            <a:schemeClr val="bg1"/>
                          </a:solidFill>
                        </a:rPr>
                        <a:t>Delf</a:t>
                      </a: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 Sprachzertifikat</a:t>
                      </a:r>
                    </a:p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Studienfahrt Paris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Latinum</a:t>
                      </a:r>
                    </a:p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Rom-Fahrt</a:t>
                      </a: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DELE Sprachzertifikat  (in Planung)</a:t>
                      </a:r>
                    </a:p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Schüleraustausch</a:t>
                      </a:r>
                      <a:r>
                        <a:rPr lang="de-DE" sz="1200" baseline="0" dirty="0">
                          <a:solidFill>
                            <a:schemeClr val="bg1"/>
                          </a:solidFill>
                        </a:rPr>
                        <a:t> Barcelona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4" marR="68574" marT="26993" marB="269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A4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127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558" y="451605"/>
            <a:ext cx="7004892" cy="1506483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>
                <a:solidFill>
                  <a:schemeClr val="tx2"/>
                </a:solidFill>
              </a:rPr>
              <a:t>Mut-klasse </a:t>
            </a:r>
            <a:br>
              <a:rPr lang="de-DE" sz="4000" b="1" dirty="0">
                <a:solidFill>
                  <a:schemeClr val="tx2"/>
                </a:solidFill>
              </a:rPr>
            </a:br>
            <a:r>
              <a:rPr lang="de-DE" sz="4000" b="1" dirty="0">
                <a:solidFill>
                  <a:schemeClr val="tx2"/>
                </a:solidFill>
              </a:rPr>
              <a:t>(Musik- und theater- klasse) </a:t>
            </a: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xmlns="" id="{2625DF73-3C0A-B44F-AC17-BDB021C30374}"/>
              </a:ext>
            </a:extLst>
          </p:cNvPr>
          <p:cNvSpPr txBox="1">
            <a:spLocks/>
          </p:cNvSpPr>
          <p:nvPr/>
        </p:nvSpPr>
        <p:spPr>
          <a:xfrm>
            <a:off x="1176390" y="2189391"/>
            <a:ext cx="9368897" cy="44476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defRPr/>
            </a:pPr>
            <a:r>
              <a:rPr lang="en-US" altLang="de-DE" sz="6400" b="1" dirty="0">
                <a:solidFill>
                  <a:schemeClr val="tx1"/>
                </a:solidFill>
              </a:rPr>
              <a:t> </a:t>
            </a: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Für Kinder mit einem </a:t>
            </a:r>
            <a:r>
              <a:rPr lang="de-DE" sz="6400" b="1" dirty="0">
                <a:solidFill>
                  <a:schemeClr val="tx1"/>
                </a:solidFill>
                <a:cs typeface="Calibri" panose="020F0502020204030204" pitchFamily="34" charset="0"/>
              </a:rPr>
              <a:t>besonderen Interesse am Theaterspiel und/oder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6400" b="1" dirty="0">
                <a:solidFill>
                  <a:schemeClr val="tx1"/>
                </a:solidFill>
                <a:cs typeface="Calibri" panose="020F0502020204030204" pitchFamily="34" charset="0"/>
              </a:rPr>
              <a:t>   </a:t>
            </a:r>
            <a:r>
              <a:rPr kumimoji="0" lang="de-DE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Calibri" panose="020F0502020204030204" pitchFamily="34" charset="0"/>
              </a:rPr>
              <a:t>dem praktischen Musizieren</a:t>
            </a:r>
          </a:p>
          <a:p>
            <a:pPr marL="0" indent="0" fontAlgn="base">
              <a:buNone/>
              <a:defRPr/>
            </a:pPr>
            <a:endParaRPr lang="de-DE" sz="6400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 fontAlgn="base">
              <a:defRPr/>
            </a:pP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 Wöchentliche Stunden in Klasse 5&amp;6, in denen musiziert wird, die Welt der Bühne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   </a:t>
            </a:r>
            <a:r>
              <a:rPr kumimoji="0" lang="de-DE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Calibri" panose="020F0502020204030204" pitchFamily="34" charset="0"/>
              </a:rPr>
              <a:t>und  kreative Ausdrucksmöglichkeiten erprobt und kennengelernt werden</a:t>
            </a:r>
          </a:p>
          <a:p>
            <a:pPr marL="0" indent="0" fontAlgn="base">
              <a:buNone/>
              <a:defRPr/>
            </a:pPr>
            <a:endParaRPr lang="de-DE" sz="6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 fontAlgn="base">
              <a:defRPr/>
            </a:pP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 besondere Möglichkeit zur </a:t>
            </a:r>
            <a:r>
              <a:rPr lang="de-DE" sz="6400" b="1" dirty="0">
                <a:solidFill>
                  <a:schemeClr val="tx1"/>
                </a:solidFill>
                <a:cs typeface="Calibri" panose="020F0502020204030204" pitchFamily="34" charset="0"/>
              </a:rPr>
              <a:t>individuellen Förderung</a:t>
            </a:r>
          </a:p>
          <a:p>
            <a:pPr marL="0" indent="0" algn="r" fontAlgn="base">
              <a:buNone/>
              <a:defRPr/>
            </a:pPr>
            <a:r>
              <a:rPr lang="de-DE" sz="6400" b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</a:p>
          <a:p>
            <a:pPr marL="0" indent="0" fontAlgn="base">
              <a:defRPr/>
            </a:pP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 Beiträge zu unseren zahlreichen kulturellen Schulveranstaltungen (z.B. Theater 1-3, Musical,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   </a:t>
            </a:r>
            <a:r>
              <a:rPr kumimoji="0" lang="de-DE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Calibri" panose="020F0502020204030204" pitchFamily="34" charset="0"/>
              </a:rPr>
              <a:t>Musikensemble, Jazzcombo…) </a:t>
            </a:r>
          </a:p>
          <a:p>
            <a:pPr marL="0" indent="0" fontAlgn="base">
              <a:buNone/>
              <a:defRPr/>
            </a:pP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</a:p>
          <a:p>
            <a:pPr marL="0" indent="0" fontAlgn="base">
              <a:defRPr/>
            </a:pP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 1 WS mehr als Parallelklassen in Stufe 5</a:t>
            </a:r>
          </a:p>
          <a:p>
            <a:pPr marL="0" indent="0" algn="just">
              <a:buFontTx/>
              <a:buNone/>
              <a:defRPr/>
            </a:pPr>
            <a:endParaRPr lang="de-DE" sz="6400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de-DE" sz="6400" b="1" dirty="0">
                <a:solidFill>
                  <a:schemeClr val="tx1"/>
                </a:solidFill>
                <a:cs typeface="Calibri" panose="020F0502020204030204" pitchFamily="34" charset="0"/>
              </a:rPr>
              <a:t>      			  "Spielen ist dem Menschen innewohnendes Prinzip." </a:t>
            </a:r>
          </a:p>
          <a:p>
            <a:pPr marL="0" indent="0">
              <a:buFontTx/>
              <a:buNone/>
              <a:defRPr/>
            </a:pPr>
            <a:r>
              <a:rPr lang="de-DE" sz="6400" dirty="0">
                <a:solidFill>
                  <a:schemeClr val="tx1"/>
                </a:solidFill>
                <a:cs typeface="Calibri" panose="020F0502020204030204" pitchFamily="34" charset="0"/>
              </a:rPr>
              <a:t>                                   			 (Edmund Burke)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53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xmlns="" id="{AD2D45C7-2E37-44FD-AC77-116CD14B9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1FF88480-2CF1-4C54-8CE3-2CA9CD9FF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8D5DC7-3F65-5045-9CF5-4E4563D2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397" y="160043"/>
            <a:ext cx="7004892" cy="1506483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>
                <a:solidFill>
                  <a:schemeClr val="tx2"/>
                </a:solidFill>
              </a:rPr>
              <a:t>Die </a:t>
            </a:r>
            <a:r>
              <a:rPr lang="de-DE" sz="4000" b="1" dirty="0" err="1">
                <a:solidFill>
                  <a:schemeClr val="tx2"/>
                </a:solidFill>
              </a:rPr>
              <a:t>leibnizstunde</a:t>
            </a:r>
            <a:endParaRPr lang="de-DE" sz="4000" b="1" dirty="0">
              <a:solidFill>
                <a:schemeClr val="tx2"/>
              </a:solidFill>
            </a:endParaRPr>
          </a:p>
        </p:txBody>
      </p:sp>
      <p:pic>
        <p:nvPicPr>
          <p:cNvPr id="9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xmlns="" id="{86401158-E62E-A948-8E0B-BA3E790C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5980375"/>
            <a:ext cx="16446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xmlns="" id="{2625DF73-3C0A-B44F-AC17-BDB021C30374}"/>
              </a:ext>
            </a:extLst>
          </p:cNvPr>
          <p:cNvSpPr txBox="1">
            <a:spLocks/>
          </p:cNvSpPr>
          <p:nvPr/>
        </p:nvSpPr>
        <p:spPr>
          <a:xfrm>
            <a:off x="903992" y="1683129"/>
            <a:ext cx="8756865" cy="4512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defRPr/>
            </a:pPr>
            <a:r>
              <a:rPr lang="de-DE" altLang="de-DE" kern="0" dirty="0">
                <a:solidFill>
                  <a:schemeClr val="tx1"/>
                </a:solidFill>
                <a:cs typeface="Calibri" panose="020F0502020204030204" pitchFamily="34" charset="0"/>
              </a:rPr>
              <a:t> 14-tägige Doppelstunde in den Klassen 5&amp;6</a:t>
            </a:r>
          </a:p>
          <a:p>
            <a:pPr marL="0" indent="0" fontAlgn="base">
              <a:defRPr/>
            </a:pPr>
            <a:r>
              <a:rPr lang="de-DE" altLang="de-DE" kern="0" dirty="0">
                <a:solidFill>
                  <a:schemeClr val="tx1"/>
                </a:solidFill>
                <a:cs typeface="Calibri" panose="020F0502020204030204" pitchFamily="34" charset="0"/>
              </a:rPr>
              <a:t>  projektorientiertes Arbeiten im Rahmen der </a:t>
            </a:r>
            <a:r>
              <a:rPr lang="de-DE" altLang="de-DE" b="1" kern="0" dirty="0">
                <a:solidFill>
                  <a:schemeClr val="tx1"/>
                </a:solidFill>
                <a:cs typeface="Calibri" panose="020F0502020204030204" pitchFamily="34" charset="0"/>
              </a:rPr>
              <a:t>individuellen Förderung</a:t>
            </a:r>
          </a:p>
          <a:p>
            <a:pPr marL="0" indent="0" fontAlgn="base">
              <a:defRPr/>
            </a:pPr>
            <a:r>
              <a:rPr lang="de-DE" altLang="de-DE" kern="0" dirty="0">
                <a:solidFill>
                  <a:schemeClr val="tx1"/>
                </a:solidFill>
                <a:cs typeface="Calibri" panose="020F0502020204030204" pitchFamily="34" charset="0"/>
              </a:rPr>
              <a:t> klassenübergreifend, 4 -5 Angebote für 3 Klassen </a:t>
            </a:r>
          </a:p>
          <a:p>
            <a:pPr marL="0" indent="0" fontAlgn="base">
              <a:defRPr/>
            </a:pPr>
            <a:r>
              <a:rPr lang="de-DE" altLang="de-DE" kern="0" dirty="0">
                <a:solidFill>
                  <a:schemeClr val="tx1"/>
                </a:solidFill>
                <a:cs typeface="Calibri" panose="020F0502020204030204" pitchFamily="34" charset="0"/>
              </a:rPr>
              <a:t> verschiedene Angebote als Neigungswahl (aktuell)</a:t>
            </a:r>
          </a:p>
          <a:p>
            <a:pPr marL="457200" lvl="1" indent="0" fontAlgn="base">
              <a:defRPr/>
            </a:pPr>
            <a:r>
              <a:rPr lang="de-DE" altLang="de-DE" sz="2000" kern="0" dirty="0">
                <a:solidFill>
                  <a:schemeClr val="tx1"/>
                </a:solidFill>
                <a:cs typeface="Calibri" panose="020F0502020204030204" pitchFamily="34" charset="0"/>
              </a:rPr>
              <a:t>Sport</a:t>
            </a:r>
          </a:p>
          <a:p>
            <a:pPr marL="457200" lvl="1" indent="0" fontAlgn="base">
              <a:defRPr/>
            </a:pPr>
            <a:r>
              <a:rPr lang="de-DE" altLang="de-DE" sz="2000" kern="0" dirty="0">
                <a:solidFill>
                  <a:schemeClr val="tx1"/>
                </a:solidFill>
                <a:cs typeface="Calibri" panose="020F0502020204030204" pitchFamily="34" charset="0"/>
              </a:rPr>
              <a:t>Naturwissenschaften (Experimentieren)</a:t>
            </a:r>
          </a:p>
          <a:p>
            <a:pPr marL="457200" lvl="1" indent="0" fontAlgn="base">
              <a:defRPr/>
            </a:pPr>
            <a:r>
              <a:rPr lang="de-DE" altLang="de-DE" sz="2000" kern="0" dirty="0">
                <a:solidFill>
                  <a:schemeClr val="tx1"/>
                </a:solidFill>
                <a:cs typeface="Calibri" panose="020F0502020204030204" pitchFamily="34" charset="0"/>
              </a:rPr>
              <a:t>Schulgarten</a:t>
            </a:r>
          </a:p>
          <a:p>
            <a:pPr marL="457200" lvl="1" indent="0" fontAlgn="base">
              <a:defRPr/>
            </a:pPr>
            <a:r>
              <a:rPr lang="de-DE" altLang="de-DE" sz="2000" kern="0" dirty="0">
                <a:solidFill>
                  <a:schemeClr val="tx1"/>
                </a:solidFill>
                <a:cs typeface="Calibri" panose="020F0502020204030204" pitchFamily="34" charset="0"/>
              </a:rPr>
              <a:t>Kunst</a:t>
            </a:r>
          </a:p>
          <a:p>
            <a:pPr marL="457200" lvl="1" indent="0" fontAlgn="base">
              <a:defRPr/>
            </a:pPr>
            <a:r>
              <a:rPr lang="de-DE" altLang="de-DE" sz="2000" kern="0" dirty="0">
                <a:solidFill>
                  <a:schemeClr val="tx1"/>
                </a:solidFill>
                <a:cs typeface="Calibri" panose="020F0502020204030204" pitchFamily="34" charset="0"/>
              </a:rPr>
              <a:t>Leibniz Grüner Denken</a:t>
            </a:r>
          </a:p>
          <a:p>
            <a:pPr marL="457200" lvl="1" indent="0" fontAlgn="base">
              <a:defRPr/>
            </a:pPr>
            <a:r>
              <a:rPr lang="de-DE" altLang="de-DE" sz="2000" kern="0" dirty="0">
                <a:solidFill>
                  <a:schemeClr val="tx1"/>
                </a:solidFill>
                <a:cs typeface="Calibri" panose="020F0502020204030204" pitchFamily="34" charset="0"/>
              </a:rPr>
              <a:t>Kreatives Schreiben</a:t>
            </a:r>
          </a:p>
          <a:p>
            <a:pPr marL="0" indent="0" fontAlgn="base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20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1054</Words>
  <Application>Microsoft Office PowerPoint</Application>
  <PresentationFormat>Benutzerdefiniert</PresentationFormat>
  <Paragraphs>290</Paragraphs>
  <Slides>28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Segment</vt:lpstr>
      <vt:lpstr>Herzlich Willkommen! </vt:lpstr>
      <vt:lpstr>Der Übergang von der Grundschule zum Gymnasium </vt:lpstr>
      <vt:lpstr>Ziele der erprobungsstufe</vt:lpstr>
      <vt:lpstr>Unterricht in der erprobungsstufe</vt:lpstr>
      <vt:lpstr>Stundentafel</vt:lpstr>
      <vt:lpstr>Das doppelstundenprinzip</vt:lpstr>
      <vt:lpstr>Die Sprachenfolge</vt:lpstr>
      <vt:lpstr>Mut-klasse  (Musik- und theater- klasse) </vt:lpstr>
      <vt:lpstr>Die leibnizstunde</vt:lpstr>
      <vt:lpstr>Informatik klasse 6</vt:lpstr>
      <vt:lpstr>Digitales lernen am lgd</vt:lpstr>
      <vt:lpstr>Methodenunterricht – lernen lernen </vt:lpstr>
      <vt:lpstr>Sozialkompetenz-training</vt:lpstr>
      <vt:lpstr>Beratung am LGD</vt:lpstr>
      <vt:lpstr>LRS-förderung klasse 5</vt:lpstr>
      <vt:lpstr>Sonstige angebote</vt:lpstr>
      <vt:lpstr>Lernhilfen am lgd</vt:lpstr>
      <vt:lpstr>Arbeitsgemeinschaften (AG) </vt:lpstr>
      <vt:lpstr>Der leibniz-timer</vt:lpstr>
      <vt:lpstr>Die übermittagsbetreuung</vt:lpstr>
      <vt:lpstr>Unsere schulhunde  lucy &amp; Juri</vt:lpstr>
      <vt:lpstr>Organisatorisches &amp; termine</vt:lpstr>
      <vt:lpstr>Vormerktermine 2025</vt:lpstr>
      <vt:lpstr>Auch Kölner Kinder können bei uns angemeldet werden!!!</vt:lpstr>
      <vt:lpstr>beratungsgespräche</vt:lpstr>
      <vt:lpstr>Schnupperunterricht</vt:lpstr>
      <vt:lpstr>Informationsabend 23.01.25</vt:lpstr>
      <vt:lpstr>  Vielen Dank        für Ihre Aufmerksamkeit!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Herzlichen Willkommen!</dc:title>
  <dc:creator>Lehrer 351555_1</dc:creator>
  <cp:lastModifiedBy>Britta</cp:lastModifiedBy>
  <cp:revision>93</cp:revision>
  <dcterms:created xsi:type="dcterms:W3CDTF">2021-11-07T10:14:21Z</dcterms:created>
  <dcterms:modified xsi:type="dcterms:W3CDTF">2024-12-04T18:50:53Z</dcterms:modified>
</cp:coreProperties>
</file>